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4" r:id="rId2"/>
    <p:sldId id="272" r:id="rId3"/>
    <p:sldId id="289" r:id="rId4"/>
    <p:sldId id="286" r:id="rId5"/>
    <p:sldId id="365" r:id="rId6"/>
    <p:sldId id="401" r:id="rId7"/>
    <p:sldId id="404" r:id="rId8"/>
    <p:sldId id="417" r:id="rId9"/>
    <p:sldId id="405" r:id="rId10"/>
    <p:sldId id="406" r:id="rId11"/>
    <p:sldId id="398" r:id="rId12"/>
    <p:sldId id="407" r:id="rId13"/>
    <p:sldId id="418" r:id="rId14"/>
    <p:sldId id="419" r:id="rId15"/>
    <p:sldId id="409" r:id="rId16"/>
    <p:sldId id="399" r:id="rId17"/>
    <p:sldId id="410" r:id="rId18"/>
    <p:sldId id="411" r:id="rId19"/>
    <p:sldId id="412" r:id="rId20"/>
    <p:sldId id="420" r:id="rId21"/>
    <p:sldId id="400" r:id="rId22"/>
    <p:sldId id="413" r:id="rId23"/>
    <p:sldId id="414" r:id="rId24"/>
    <p:sldId id="415" r:id="rId25"/>
    <p:sldId id="416" r:id="rId26"/>
    <p:sldId id="290" r:id="rId27"/>
    <p:sldId id="402" r:id="rId28"/>
    <p:sldId id="421" r:id="rId29"/>
    <p:sldId id="423" r:id="rId30"/>
    <p:sldId id="424" r:id="rId31"/>
    <p:sldId id="425" r:id="rId32"/>
    <p:sldId id="426" r:id="rId33"/>
    <p:sldId id="344" r:id="rId34"/>
    <p:sldId id="40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68E9E"/>
    <a:srgbClr val="2F2D2F"/>
    <a:srgbClr val="D7DBE6"/>
    <a:srgbClr val="AFA899"/>
    <a:srgbClr val="CC986C"/>
    <a:srgbClr val="D1D9E6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9412" autoAdjust="0"/>
  </p:normalViewPr>
  <p:slideViewPr>
    <p:cSldViewPr snapToGrid="0" showGuides="1">
      <p:cViewPr varScale="1">
        <p:scale>
          <a:sx n="142" d="100"/>
          <a:sy n="142" d="100"/>
        </p:scale>
        <p:origin x="318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F304C00-50CD-091C-7C86-13AD6C52BE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51534-2D41-6AAF-49D4-49713FBC62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AC3E8-0873-498A-AA10-666FE8B7BF57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E318D-5C5D-EAD7-2009-88130A047C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DAD98F-0C99-3C57-4717-A2670F2D29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AC0B-E9C6-4A90-8CD0-AE98B07319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168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BF088-DFA4-4622-898C-D094525C6A53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F59D8-05F7-40E7-A2DF-6E7CDE319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538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59D8-05F7-40E7-A2DF-6E7CDE3192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7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73B0-18DA-49B8-BC8F-D22040B33053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610A-DDE6-4621-8071-C50E9433FE6F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DDD1-1F18-4482-BD59-D4FEC8F88AB1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283B-BDFB-4650-907D-8AD11B0867C1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3696-5B8C-4C31-AF90-56194915DAC5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BFC49-ECD0-4FF3-BFD8-DCA589D6EB14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BD5AE-5A31-4DC7-A75F-DE44B94565F7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14DF-041B-4B74-A9A3-075666F5C50B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69FE-4863-49B9-AB76-E563EF5E4322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4B47-CB47-4F2C-B72F-1669F03A3C34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EEBB-D553-4333-918F-553D86BF7127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884A-3C7F-4195-91F9-31D82321ADB6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BD1C1-D8D8-4B31-9AD9-86839B1E03F4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184531" y="910379"/>
            <a:ext cx="7274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+mj-lt"/>
              </a:rPr>
              <a:t>3D </a:t>
            </a:r>
            <a:r>
              <a:rPr lang="ko-KR" altLang="en-US" sz="6600" b="1" dirty="0">
                <a:latin typeface="+mj-lt"/>
              </a:rPr>
              <a:t>액션 </a:t>
            </a:r>
            <a:r>
              <a:rPr lang="en-US" altLang="ko-KR" sz="6600" b="1" dirty="0">
                <a:latin typeface="+mj-lt"/>
              </a:rPr>
              <a:t>RPG </a:t>
            </a:r>
            <a:r>
              <a:rPr lang="ko-KR" altLang="en-US" sz="6600" b="1" dirty="0">
                <a:latin typeface="+mj-lt"/>
              </a:rPr>
              <a:t>게임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1302191" y="2294198"/>
            <a:ext cx="5157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TEAM – NEIS</a:t>
            </a:r>
          </a:p>
          <a:p>
            <a:r>
              <a:rPr lang="ko-KR" altLang="en-US" sz="2800" b="1" dirty="0"/>
              <a:t>김기백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김형호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방하경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최지훈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1968491"/>
            <a:ext cx="11007468" cy="198360"/>
            <a:chOff x="1184532" y="1968491"/>
            <a:chExt cx="11007468" cy="19836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1"/>
              <a:ext cx="4605748" cy="1983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2CF-01D7-1C22-15CB-49770667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BDCC2-8894-71AA-CAAE-D4289D81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61" y="1254672"/>
            <a:ext cx="5764877" cy="2341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B7150B-F060-ADE4-5E85-AC375425E89A}"/>
              </a:ext>
            </a:extLst>
          </p:cNvPr>
          <p:cNvSpPr txBox="1"/>
          <p:nvPr/>
        </p:nvSpPr>
        <p:spPr>
          <a:xfrm>
            <a:off x="2711251" y="3646313"/>
            <a:ext cx="131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근접 공격 몬스터</a:t>
            </a:r>
            <a:r>
              <a:rPr lang="en-US" altLang="ko-KR" sz="1000" b="1" dirty="0">
                <a:latin typeface="+mj-ea"/>
                <a:ea typeface="+mj-ea"/>
              </a:rPr>
              <a:t>(</a:t>
            </a:r>
            <a:r>
              <a:rPr lang="en-US" altLang="ko-KR" sz="1000" b="1" dirty="0" err="1">
                <a:latin typeface="+mj-ea"/>
                <a:ea typeface="+mj-ea"/>
              </a:rPr>
              <a:t>Grux</a:t>
            </a:r>
            <a:r>
              <a:rPr lang="en-US" altLang="ko-KR" sz="1000" b="1" dirty="0">
                <a:latin typeface="+mj-ea"/>
                <a:ea typeface="+mj-ea"/>
              </a:rPr>
              <a:t>)</a:t>
            </a:r>
            <a:endParaRPr lang="ko-KR" altLang="en-US" sz="1000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886481-BF75-7965-ED41-2F45C90C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6" y="3082474"/>
            <a:ext cx="5729853" cy="2783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3055C9-B330-624B-5FD6-42D00B6FE133}"/>
              </a:ext>
            </a:extLst>
          </p:cNvPr>
          <p:cNvSpPr txBox="1"/>
          <p:nvPr/>
        </p:nvSpPr>
        <p:spPr>
          <a:xfrm>
            <a:off x="8133449" y="2637017"/>
            <a:ext cx="131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원거리 공격 몬스터</a:t>
            </a:r>
            <a:endParaRPr lang="en-US" altLang="ko-KR" sz="1000" b="1" dirty="0">
              <a:latin typeface="+mj-ea"/>
              <a:ea typeface="+mj-ea"/>
            </a:endParaRPr>
          </a:p>
          <a:p>
            <a:pPr algn="ctr"/>
            <a:r>
              <a:rPr lang="en-US" altLang="ko-KR" sz="1000" b="1" dirty="0">
                <a:latin typeface="+mj-ea"/>
                <a:ea typeface="+mj-ea"/>
              </a:rPr>
              <a:t>(Iggy &amp; Scorch)</a:t>
            </a:r>
            <a:endParaRPr lang="ko-KR" altLang="en-US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87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0E95DBB-FF17-04F8-2EB7-A2FB24705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127" y="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F43542E-0ABB-42C2-092E-8FAF9C395864}"/>
              </a:ext>
            </a:extLst>
          </p:cNvPr>
          <p:cNvSpPr/>
          <p:nvPr/>
        </p:nvSpPr>
        <p:spPr>
          <a:xfrm>
            <a:off x="286438" y="442762"/>
            <a:ext cx="1253604" cy="50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5B0A-B515-2BF8-1F9F-DD8494873A06}"/>
              </a:ext>
            </a:extLst>
          </p:cNvPr>
          <p:cNvSpPr txBox="1"/>
          <p:nvPr/>
        </p:nvSpPr>
        <p:spPr>
          <a:xfrm>
            <a:off x="487679" y="812286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Colosseum</a:t>
            </a:r>
            <a:endParaRPr lang="ko-KR" altLang="en-US" sz="4000" b="1" spc="-15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F76237D-107D-4669-8242-5040A343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0BF9D-4B81-9CE1-9E3C-24CA41CFF4B3}"/>
              </a:ext>
            </a:extLst>
          </p:cNvPr>
          <p:cNvSpPr txBox="1"/>
          <p:nvPr/>
        </p:nvSpPr>
        <p:spPr>
          <a:xfrm>
            <a:off x="753035" y="2675965"/>
            <a:ext cx="2985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맵 컨셉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플레이어</a:t>
            </a:r>
            <a:endParaRPr lang="en-US" altLang="ko-KR" b="1" dirty="0"/>
          </a:p>
          <a:p>
            <a:pPr lvl="1"/>
            <a:r>
              <a:rPr lang="en-US" altLang="ko-KR" b="1" dirty="0"/>
              <a:t>- 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pPr lvl="1"/>
            <a:r>
              <a:rPr lang="en-US" altLang="ko-KR" b="1" dirty="0"/>
              <a:t>- </a:t>
            </a:r>
            <a:r>
              <a:rPr lang="en-US" altLang="ko-KR" b="1" dirty="0" err="1"/>
              <a:t>Grux</a:t>
            </a:r>
            <a:endParaRPr lang="en-US" altLang="ko-KR" b="1" dirty="0"/>
          </a:p>
          <a:p>
            <a:pPr lvl="1"/>
            <a:r>
              <a:rPr lang="en-US" altLang="ko-KR" b="1" dirty="0"/>
              <a:t>- Rampage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3C832-36C4-701B-C630-992E21A92853}"/>
              </a:ext>
            </a:extLst>
          </p:cNvPr>
          <p:cNvSpPr txBox="1"/>
          <p:nvPr/>
        </p:nvSpPr>
        <p:spPr>
          <a:xfrm>
            <a:off x="1768288" y="1547066"/>
            <a:ext cx="25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j-lt"/>
              </a:rPr>
              <a:t>Develop. </a:t>
            </a:r>
            <a:r>
              <a:rPr lang="ko-KR" altLang="en-US" b="1" dirty="0" err="1">
                <a:latin typeface="+mj-lt"/>
              </a:rPr>
              <a:t>방하경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- Colosseum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FAB9B-71F9-4195-3975-C5BB33F6E054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맵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CB1D-AE8F-A380-C2E3-AB908009DB35}"/>
              </a:ext>
            </a:extLst>
          </p:cNvPr>
          <p:cNvSpPr txBox="1"/>
          <p:nvPr/>
        </p:nvSpPr>
        <p:spPr>
          <a:xfrm>
            <a:off x="1392891" y="1600563"/>
            <a:ext cx="9406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사방에서 수많은 괴물들이 플레이어를 향해 몰려옵니다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모든 괴물들을 처치하며 끝까지 생존하십시오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BA104-EBA0-53C4-5CC4-BF2C7EDF308B}"/>
              </a:ext>
            </a:extLst>
          </p:cNvPr>
          <p:cNvSpPr txBox="1"/>
          <p:nvPr/>
        </p:nvSpPr>
        <p:spPr>
          <a:xfrm>
            <a:off x="777937" y="2905619"/>
            <a:ext cx="199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맵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888B7-3412-7AAF-B0DE-7B46E5B9DFA7}"/>
              </a:ext>
            </a:extLst>
          </p:cNvPr>
          <p:cNvSpPr txBox="1"/>
          <p:nvPr/>
        </p:nvSpPr>
        <p:spPr>
          <a:xfrm>
            <a:off x="1392891" y="3371968"/>
            <a:ext cx="940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작은 괴물들을 모두 무찌르면 콜로세움의 주인이 나타납니다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콜로세움의 주인을 격파하고</a:t>
            </a:r>
            <a:r>
              <a:rPr lang="en-US" altLang="ko-KR" sz="1400" dirty="0"/>
              <a:t>, </a:t>
            </a:r>
            <a:r>
              <a:rPr lang="ko-KR" altLang="en-US" sz="1400" dirty="0"/>
              <a:t>포탈로 탈출하세요</a:t>
            </a:r>
            <a:r>
              <a:rPr lang="en-US" altLang="ko-KR" sz="14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2461D0-A6B2-9BD8-7B45-312EC0A172A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95" y="3841342"/>
            <a:ext cx="4320000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3D4DBA-C10F-3529-A218-8F349AF4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5" y="3841342"/>
            <a:ext cx="392496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9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1A0164-6F60-E198-1BA7-2658B479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709" y="1143000"/>
            <a:ext cx="3119312" cy="5040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플레이어 </a:t>
            </a:r>
            <a:r>
              <a:rPr lang="en-US" altLang="ko-KR" sz="2800" b="1" spc="-150" dirty="0"/>
              <a:t>– Yin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24667-C4D9-3007-92E4-01BFD7270E2B}"/>
              </a:ext>
            </a:extLst>
          </p:cNvPr>
          <p:cNvSpPr txBox="1"/>
          <p:nvPr/>
        </p:nvSpPr>
        <p:spPr>
          <a:xfrm>
            <a:off x="4294244" y="1143000"/>
            <a:ext cx="34163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기타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어빌리티</a:t>
            </a:r>
            <a:r>
              <a:rPr lang="ko-KR" altLang="en-US" sz="1200" dirty="0">
                <a:latin typeface="+mj-lt"/>
              </a:rPr>
              <a:t> 시스템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캐릭터의 행동을 클래스화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 err="1">
                <a:latin typeface="+mj-lt"/>
              </a:rPr>
              <a:t>어빌리티의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쿨타임을</a:t>
            </a:r>
            <a:r>
              <a:rPr lang="ko-KR" altLang="en-US" sz="1200" dirty="0">
                <a:latin typeface="+mj-lt"/>
              </a:rPr>
              <a:t> 제어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어빌리티</a:t>
            </a:r>
            <a:r>
              <a:rPr lang="ko-KR" altLang="en-US" sz="1200" dirty="0">
                <a:latin typeface="+mj-lt"/>
              </a:rPr>
              <a:t> 컴포넌트 시스템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부여된 </a:t>
            </a:r>
            <a:r>
              <a:rPr lang="ko-KR" altLang="en-US" sz="1200" dirty="0" err="1">
                <a:latin typeface="+mj-lt"/>
              </a:rPr>
              <a:t>어빌리티를</a:t>
            </a:r>
            <a:r>
              <a:rPr lang="ko-KR" altLang="en-US" sz="1200" dirty="0">
                <a:latin typeface="+mj-lt"/>
              </a:rPr>
              <a:t> 컨트롤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카운터 공격 시스템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UI </a:t>
            </a:r>
            <a:r>
              <a:rPr lang="ko-KR" altLang="en-US" sz="1200" dirty="0">
                <a:latin typeface="+mj-lt"/>
              </a:rPr>
              <a:t>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스킬 사용 가능 여부와 남은 </a:t>
            </a:r>
            <a:r>
              <a:rPr lang="ko-KR" altLang="en-US" sz="1200" dirty="0" err="1">
                <a:latin typeface="+mj-lt"/>
              </a:rPr>
              <a:t>쿨타임</a:t>
            </a:r>
            <a:r>
              <a:rPr lang="ko-KR" altLang="en-US" sz="1200" dirty="0">
                <a:latin typeface="+mj-lt"/>
              </a:rPr>
              <a:t> 시각화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아이템 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회복 아이템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머티리얼</a:t>
            </a:r>
            <a:endParaRPr lang="ko-KR" altLang="en-US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캐릭터 분신 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대시 잔상 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기본 공격 궤적 생성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플레이어의 전방을 </a:t>
            </a:r>
            <a:r>
              <a:rPr lang="ko-KR" altLang="en-US" sz="1200" dirty="0" err="1">
                <a:latin typeface="+mj-lt"/>
              </a:rPr>
              <a:t>데칼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화살표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로 표현</a:t>
            </a:r>
            <a:endParaRPr lang="en-US" altLang="ko-KR" sz="12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84D36-333B-C835-B505-87328C203332}"/>
              </a:ext>
            </a:extLst>
          </p:cNvPr>
          <p:cNvSpPr txBox="1"/>
          <p:nvPr/>
        </p:nvSpPr>
        <p:spPr>
          <a:xfrm>
            <a:off x="1011209" y="1143000"/>
            <a:ext cx="2971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액션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이동 </a:t>
            </a:r>
            <a:r>
              <a:rPr lang="en-US" altLang="ko-KR" sz="1200" dirty="0">
                <a:latin typeface="+mj-lt"/>
              </a:rPr>
              <a:t>– W / A / S / D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방향 조작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마우스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근접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좌클릭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원거리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우클릭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1 – Q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2 – E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3 – 1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4 – 2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대시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스페이스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519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72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- </a:t>
            </a:r>
            <a:r>
              <a:rPr lang="en-US" altLang="ko-KR" sz="2800" b="1" spc="-150" dirty="0" err="1"/>
              <a:t>Grux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78F8D8-B6A2-6FE3-0C31-16798F60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46" y="1310640"/>
            <a:ext cx="6897105" cy="295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37897-CCAD-9A8B-5145-9EDE02F0124F}"/>
              </a:ext>
            </a:extLst>
          </p:cNvPr>
          <p:cNvSpPr txBox="1"/>
          <p:nvPr/>
        </p:nvSpPr>
        <p:spPr>
          <a:xfrm>
            <a:off x="5145453" y="4268352"/>
            <a:ext cx="1901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일반 몬스터</a:t>
            </a:r>
            <a:endParaRPr lang="en-US" altLang="ko-KR" sz="1000" b="1" dirty="0">
              <a:latin typeface="+mj-ea"/>
              <a:ea typeface="+mj-ea"/>
            </a:endParaRPr>
          </a:p>
          <a:p>
            <a:pPr algn="ctr"/>
            <a:r>
              <a:rPr lang="en-US" altLang="ko-KR" sz="1000" b="1" dirty="0">
                <a:latin typeface="+mj-ea"/>
                <a:ea typeface="+mj-ea"/>
              </a:rPr>
              <a:t>(</a:t>
            </a:r>
            <a:r>
              <a:rPr lang="en-US" altLang="ko-KR" sz="1000" b="1" dirty="0" err="1">
                <a:latin typeface="+mj-ea"/>
                <a:ea typeface="+mj-ea"/>
              </a:rPr>
              <a:t>Grux</a:t>
            </a:r>
            <a:r>
              <a:rPr lang="en-US" altLang="ko-KR" sz="1000" b="1" dirty="0">
                <a:latin typeface="+mj-ea"/>
                <a:ea typeface="+mj-ea"/>
              </a:rPr>
              <a:t>)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E6044-B7AB-832D-3B5B-235B64482EDA}"/>
              </a:ext>
            </a:extLst>
          </p:cNvPr>
          <p:cNvSpPr txBox="1"/>
          <p:nvPr/>
        </p:nvSpPr>
        <p:spPr>
          <a:xfrm>
            <a:off x="1392891" y="4925181"/>
            <a:ext cx="9406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일정 범위 내의 플레이어를 탐색해</a:t>
            </a:r>
            <a:r>
              <a:rPr lang="en-US" altLang="ko-KR" sz="1400" dirty="0"/>
              <a:t>, </a:t>
            </a:r>
            <a:r>
              <a:rPr lang="ko-KR" altLang="en-US" sz="1400" dirty="0"/>
              <a:t>성공했다면 추적한다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추적 중</a:t>
            </a:r>
            <a:r>
              <a:rPr lang="en-US" altLang="ko-KR" sz="1400" dirty="0"/>
              <a:t>, </a:t>
            </a:r>
            <a:r>
              <a:rPr lang="ko-KR" altLang="en-US" sz="1400" dirty="0"/>
              <a:t>공격 범위 내에 플레이어가 있다면 공격한다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700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800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- Rampage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EFCAB-77C1-7EB3-A6B7-266AB1409D95}"/>
              </a:ext>
            </a:extLst>
          </p:cNvPr>
          <p:cNvSpPr txBox="1"/>
          <p:nvPr/>
        </p:nvSpPr>
        <p:spPr>
          <a:xfrm>
            <a:off x="666378" y="1109384"/>
            <a:ext cx="57545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공격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일반 공격</a:t>
            </a:r>
            <a:r>
              <a:rPr lang="en-US" altLang="ko-KR" sz="1400" dirty="0"/>
              <a:t> 1 : 3</a:t>
            </a:r>
            <a:r>
              <a:rPr lang="ko-KR" altLang="en-US" sz="1400" dirty="0"/>
              <a:t>회 연속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일반 공격 </a:t>
            </a:r>
            <a:r>
              <a:rPr lang="en-US" altLang="ko-KR" sz="1400" dirty="0"/>
              <a:t>2 : 3</a:t>
            </a:r>
            <a:r>
              <a:rPr lang="ko-KR" altLang="en-US" sz="1400" dirty="0"/>
              <a:t>회 연속 공격</a:t>
            </a:r>
            <a:r>
              <a:rPr lang="en-US" altLang="ko-KR" sz="1400" dirty="0"/>
              <a:t>, </a:t>
            </a:r>
            <a:r>
              <a:rPr lang="ko-KR" altLang="en-US" sz="1400" dirty="0"/>
              <a:t>모션이 더 빠름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내려찍기 </a:t>
            </a:r>
            <a:r>
              <a:rPr lang="en-US" altLang="ko-KR" sz="1400" dirty="0"/>
              <a:t>: </a:t>
            </a:r>
            <a:r>
              <a:rPr lang="ko-KR" altLang="en-US" sz="1400" dirty="0"/>
              <a:t>전방 좁은 범위에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궁극기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일정 시간 동안</a:t>
            </a:r>
            <a:r>
              <a:rPr lang="en-US" altLang="ko-KR" sz="1400" dirty="0"/>
              <a:t>,</a:t>
            </a:r>
            <a:r>
              <a:rPr lang="ko-KR" altLang="en-US" sz="1400" dirty="0"/>
              <a:t> 매우 넓은 범위</a:t>
            </a:r>
            <a:r>
              <a:rPr lang="en-US" altLang="ko-KR" sz="1400" dirty="0"/>
              <a:t> </a:t>
            </a:r>
            <a:r>
              <a:rPr lang="ko-KR" altLang="en-US" sz="1400" dirty="0"/>
              <a:t>내의 무작위 지점에 바위를 떨어트려 공격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보스 </a:t>
            </a:r>
            <a:r>
              <a:rPr lang="en-US" altLang="ko-KR" b="1" dirty="0"/>
              <a:t>UI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보스 데이터와 </a:t>
            </a:r>
            <a:r>
              <a:rPr lang="en-US" altLang="ko-KR" sz="1400" dirty="0"/>
              <a:t>UI </a:t>
            </a:r>
            <a:r>
              <a:rPr lang="ko-KR" altLang="en-US" sz="1400" dirty="0"/>
              <a:t>동기화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렌더</a:t>
            </a:r>
            <a:r>
              <a:rPr lang="ko-KR" altLang="en-US" sz="1400" dirty="0"/>
              <a:t> 타겟을 이용한 초상화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기타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머티리얼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몬스터가 카운터 공격이 가능한 상태일 때 빛이 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카운터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몬스터가 빛날 때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몬스터의 전방에서 특정 스킬을 이용한 타격 시 몬스터 일정시간 무력화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워닝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데칼</a:t>
            </a:r>
            <a:r>
              <a:rPr lang="ko-KR" altLang="en-US" sz="1400" dirty="0"/>
              <a:t>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몬스터의 스킬 사용 전에</a:t>
            </a:r>
            <a:r>
              <a:rPr lang="en-US" altLang="ko-KR" sz="1400" dirty="0"/>
              <a:t>, </a:t>
            </a:r>
            <a:r>
              <a:rPr lang="ko-KR" altLang="en-US" sz="1400" dirty="0"/>
              <a:t>바닥에 </a:t>
            </a:r>
            <a:r>
              <a:rPr lang="ko-KR" altLang="en-US" sz="1400" dirty="0" err="1"/>
              <a:t>데칼을</a:t>
            </a:r>
            <a:r>
              <a:rPr lang="ko-KR" altLang="en-US" sz="1400" dirty="0"/>
              <a:t> 이용한 위험 지역 표시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보스의 각 </a:t>
            </a:r>
            <a:r>
              <a:rPr lang="ko-KR" altLang="en-US" sz="1400" dirty="0" err="1"/>
              <a:t>어빌리티의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적용</a:t>
            </a:r>
            <a:endParaRPr lang="en-US" altLang="ko-KR" sz="1400" dirty="0"/>
          </a:p>
          <a:p>
            <a:r>
              <a:rPr lang="en-US" altLang="ko-KR" sz="1400" dirty="0"/>
              <a:t>- BT : </a:t>
            </a:r>
            <a:r>
              <a:rPr lang="ko-KR" altLang="en-US" sz="1400" dirty="0"/>
              <a:t>체력에 따른 행동 패턴 추가</a:t>
            </a:r>
            <a:endParaRPr lang="en-US" altLang="ko-KR" sz="1400" dirty="0"/>
          </a:p>
        </p:txBody>
      </p:sp>
      <p:pic>
        <p:nvPicPr>
          <p:cNvPr id="9" name="그림 8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94A0E586-0CBB-490B-C1FB-128ACEB7A2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9741" y="675000"/>
            <a:ext cx="4522280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9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0E95DBB-FF17-04F8-2EB7-A2FB24705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127" y="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F43542E-0ABB-42C2-092E-8FAF9C395864}"/>
              </a:ext>
            </a:extLst>
          </p:cNvPr>
          <p:cNvSpPr/>
          <p:nvPr/>
        </p:nvSpPr>
        <p:spPr>
          <a:xfrm>
            <a:off x="286438" y="442762"/>
            <a:ext cx="1253604" cy="50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5B0A-B515-2BF8-1F9F-DD8494873A06}"/>
              </a:ext>
            </a:extLst>
          </p:cNvPr>
          <p:cNvSpPr txBox="1"/>
          <p:nvPr/>
        </p:nvSpPr>
        <p:spPr>
          <a:xfrm>
            <a:off x="487679" y="812286"/>
            <a:ext cx="1477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Forge</a:t>
            </a:r>
            <a:endParaRPr lang="ko-KR" altLang="en-US" sz="4000" b="1" spc="-15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F76237D-107D-4669-8242-5040A343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65732E-411C-13E7-76FC-F4F80A1AB0B1}"/>
              </a:ext>
            </a:extLst>
          </p:cNvPr>
          <p:cNvSpPr txBox="1"/>
          <p:nvPr/>
        </p:nvSpPr>
        <p:spPr>
          <a:xfrm>
            <a:off x="753035" y="2675965"/>
            <a:ext cx="2985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맵 컨셉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플레이어</a:t>
            </a:r>
            <a:endParaRPr lang="en-US" altLang="ko-KR" b="1" dirty="0"/>
          </a:p>
          <a:p>
            <a:pPr lvl="1"/>
            <a:r>
              <a:rPr lang="en-US" altLang="ko-KR" b="1" dirty="0"/>
              <a:t>- Kwang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pPr lvl="1"/>
            <a:r>
              <a:rPr lang="en-US" altLang="ko-KR" b="1" dirty="0"/>
              <a:t>- Iggy &amp; Scorch</a:t>
            </a:r>
          </a:p>
          <a:p>
            <a:pPr lvl="1"/>
            <a:r>
              <a:rPr lang="en-US" altLang="ko-KR" b="1" dirty="0"/>
              <a:t>- </a:t>
            </a:r>
            <a:r>
              <a:rPr lang="en-US" altLang="ko-KR" b="1" dirty="0" err="1"/>
              <a:t>Grux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73653-B55B-909C-0C55-0E0AEC260774}"/>
              </a:ext>
            </a:extLst>
          </p:cNvPr>
          <p:cNvSpPr txBox="1"/>
          <p:nvPr/>
        </p:nvSpPr>
        <p:spPr>
          <a:xfrm>
            <a:off x="1768288" y="1547066"/>
            <a:ext cx="25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j-lt"/>
              </a:rPr>
              <a:t>Develop. </a:t>
            </a:r>
            <a:r>
              <a:rPr lang="ko-KR" altLang="en-US" b="1" dirty="0">
                <a:latin typeface="+mj-lt"/>
              </a:rPr>
              <a:t>김기백</a:t>
            </a:r>
          </a:p>
        </p:txBody>
      </p:sp>
    </p:spTree>
    <p:extLst>
      <p:ext uri="{BB962C8B-B14F-4D97-AF65-F5344CB8AC3E}">
        <p14:creationId xmlns:p14="http://schemas.microsoft.com/office/powerpoint/2010/main" val="363820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531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- Forge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C2628-AE86-431D-872A-7A5552862FB3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맵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B6E87-A919-D809-C05C-CF7EC8341FB3}"/>
              </a:ext>
            </a:extLst>
          </p:cNvPr>
          <p:cNvSpPr txBox="1"/>
          <p:nvPr/>
        </p:nvSpPr>
        <p:spPr>
          <a:xfrm>
            <a:off x="1392891" y="1600563"/>
            <a:ext cx="9406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사방에서 수많은 괴물들이 플레이어를 향해 몰려옵니다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모든 괴물들을 처치하며 끝까지 생존하십시오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FA28C-5556-9BF0-D351-C71372124CF7}"/>
              </a:ext>
            </a:extLst>
          </p:cNvPr>
          <p:cNvSpPr txBox="1"/>
          <p:nvPr/>
        </p:nvSpPr>
        <p:spPr>
          <a:xfrm>
            <a:off x="777937" y="2905619"/>
            <a:ext cx="199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맵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20918-87C3-7EC8-89E6-517106AEED41}"/>
              </a:ext>
            </a:extLst>
          </p:cNvPr>
          <p:cNvSpPr txBox="1"/>
          <p:nvPr/>
        </p:nvSpPr>
        <p:spPr>
          <a:xfrm>
            <a:off x="1392891" y="3371968"/>
            <a:ext cx="940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맵을</a:t>
            </a:r>
            <a:r>
              <a:rPr lang="ko-KR" altLang="en-US" sz="1400" dirty="0"/>
              <a:t> 탐사해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몬스터들을</a:t>
            </a:r>
            <a:r>
              <a:rPr lang="ko-KR" altLang="en-US" sz="1400" dirty="0"/>
              <a:t> 찾으십시오</a:t>
            </a:r>
            <a:r>
              <a:rPr lang="en-US" altLang="ko-KR" sz="1400" dirty="0"/>
              <a:t>. </a:t>
            </a:r>
            <a:r>
              <a:rPr lang="ko-KR" altLang="en-US" sz="1400" dirty="0"/>
              <a:t>몬스터를 사냥하다 보면 나오는 보스 몬스터를 처치하고 포탈로 들어가십시오</a:t>
            </a:r>
            <a:r>
              <a:rPr lang="en-US" altLang="ko-KR" sz="14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A8C6D8-B182-CDAF-80CB-0913FF311F0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83" y="3966882"/>
            <a:ext cx="4320000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987529-FCD3-2BF3-4291-79DF1EB587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53781" y="3966882"/>
            <a:ext cx="43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972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플레이어 </a:t>
            </a:r>
            <a:r>
              <a:rPr lang="en-US" altLang="ko-KR" sz="2800" b="1" spc="-150" dirty="0"/>
              <a:t>– Kwang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7F535C-0102-018A-8B48-9C5F88AFCE4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2709" y="1143000"/>
            <a:ext cx="3132000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DC8FA-CC0B-A6E2-9CD7-7F4F78E498F9}"/>
              </a:ext>
            </a:extLst>
          </p:cNvPr>
          <p:cNvSpPr txBox="1"/>
          <p:nvPr/>
        </p:nvSpPr>
        <p:spPr>
          <a:xfrm>
            <a:off x="4294244" y="1143000"/>
            <a:ext cx="34163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기타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차지 공격 시스템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쿨타임</a:t>
            </a:r>
            <a:r>
              <a:rPr lang="ko-KR" altLang="en-US" sz="1200" dirty="0">
                <a:latin typeface="+mj-lt"/>
              </a:rPr>
              <a:t> 컴포넌트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 err="1">
                <a:latin typeface="+mj-lt"/>
              </a:rPr>
              <a:t>쿨타임을</a:t>
            </a:r>
            <a:r>
              <a:rPr lang="ko-KR" altLang="en-US" sz="1200" dirty="0">
                <a:latin typeface="+mj-lt"/>
              </a:rPr>
              <a:t> 제어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나이아가라파티클</a:t>
            </a:r>
            <a:r>
              <a:rPr lang="ko-KR" altLang="en-US" sz="1200" dirty="0">
                <a:latin typeface="+mj-lt"/>
              </a:rPr>
              <a:t> 시스템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기본 공격 궤적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전기 구체 공격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탑뷰</a:t>
            </a:r>
            <a:r>
              <a:rPr lang="ko-KR" altLang="en-US" sz="1200" dirty="0">
                <a:latin typeface="+mj-lt"/>
              </a:rPr>
              <a:t> 캐릭터 조작 시스템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UI </a:t>
            </a:r>
            <a:r>
              <a:rPr lang="ko-KR" altLang="en-US" sz="1200" dirty="0">
                <a:latin typeface="+mj-lt"/>
              </a:rPr>
              <a:t>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스킬 사용 가능 여부와 남은 </a:t>
            </a:r>
            <a:r>
              <a:rPr lang="ko-KR" altLang="en-US" sz="1200" dirty="0" err="1">
                <a:latin typeface="+mj-lt"/>
              </a:rPr>
              <a:t>쿨타임</a:t>
            </a:r>
            <a:r>
              <a:rPr lang="ko-KR" altLang="en-US" sz="1200" dirty="0">
                <a:latin typeface="+mj-lt"/>
              </a:rPr>
              <a:t> 시각화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버프 스킬 사용 시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버프 잔여 시간과 잔여 사용 횟수 시각화</a:t>
            </a:r>
          </a:p>
          <a:p>
            <a:endParaRPr lang="en-US" altLang="ko-KR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D82E7-A9F7-E516-537D-47112F8BB6AE}"/>
              </a:ext>
            </a:extLst>
          </p:cNvPr>
          <p:cNvSpPr txBox="1"/>
          <p:nvPr/>
        </p:nvSpPr>
        <p:spPr>
          <a:xfrm>
            <a:off x="1011209" y="1143000"/>
            <a:ext cx="2971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액션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이동 </a:t>
            </a:r>
            <a:r>
              <a:rPr lang="en-US" altLang="ko-KR" sz="1200" dirty="0">
                <a:latin typeface="+mj-lt"/>
              </a:rPr>
              <a:t>– W / A / S / D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방향 조작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마우스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근접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좌클릭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원거리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우클릭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1 – Q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2 – E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대시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스페이스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5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567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– Iggy &amp; Scorch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DD1FB1-5C42-A064-ECC3-C14F751E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" y="1163171"/>
            <a:ext cx="4572000" cy="3764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C72FC-2341-3D4A-4229-CCB584D50618}"/>
              </a:ext>
            </a:extLst>
          </p:cNvPr>
          <p:cNvSpPr txBox="1"/>
          <p:nvPr/>
        </p:nvSpPr>
        <p:spPr>
          <a:xfrm>
            <a:off x="2345641" y="4937258"/>
            <a:ext cx="131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원거리 공격 몬스터</a:t>
            </a:r>
            <a:endParaRPr lang="en-US" altLang="ko-KR" sz="1000" b="1" dirty="0">
              <a:latin typeface="+mj-ea"/>
              <a:ea typeface="+mj-ea"/>
            </a:endParaRPr>
          </a:p>
          <a:p>
            <a:pPr algn="ctr"/>
            <a:r>
              <a:rPr lang="en-US" altLang="ko-KR" sz="1000" b="1" dirty="0">
                <a:latin typeface="+mj-ea"/>
                <a:ea typeface="+mj-ea"/>
              </a:rPr>
              <a:t>(Iggy &amp; Scorch)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1D24E-B968-F904-097C-FA608B951601}"/>
              </a:ext>
            </a:extLst>
          </p:cNvPr>
          <p:cNvSpPr txBox="1"/>
          <p:nvPr/>
        </p:nvSpPr>
        <p:spPr>
          <a:xfrm>
            <a:off x="5761854" y="2535132"/>
            <a:ext cx="550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일정 범위 내의 플레이어를 탐색한다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공격 범위 내에 플레이어가 있다면 화염을 던진다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4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827941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575072" y="1221795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564376" y="2708376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572016" y="3474216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0AC09-CED3-4140-B997-7ADE1FBE106D}"/>
              </a:ext>
            </a:extLst>
          </p:cNvPr>
          <p:cNvSpPr/>
          <p:nvPr/>
        </p:nvSpPr>
        <p:spPr>
          <a:xfrm>
            <a:off x="568960" y="4246409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B714A-7B35-40C0-8676-3AE985CA9762}"/>
              </a:ext>
            </a:extLst>
          </p:cNvPr>
          <p:cNvSpPr/>
          <p:nvPr/>
        </p:nvSpPr>
        <p:spPr>
          <a:xfrm>
            <a:off x="568960" y="4986761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695698" y="1314836"/>
            <a:ext cx="322524" cy="332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692140" y="28014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701308" y="35672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1DF6-0FFA-407E-8942-6EF7AB688DC2}"/>
              </a:ext>
            </a:extLst>
          </p:cNvPr>
          <p:cNvSpPr txBox="1"/>
          <p:nvPr/>
        </p:nvSpPr>
        <p:spPr>
          <a:xfrm>
            <a:off x="699780" y="43394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A4167-815F-4AD7-8D5D-3DAD688124B1}"/>
              </a:ext>
            </a:extLst>
          </p:cNvPr>
          <p:cNvSpPr txBox="1"/>
          <p:nvPr/>
        </p:nvSpPr>
        <p:spPr>
          <a:xfrm>
            <a:off x="701308" y="50798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1271698" y="1287124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팀원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1262529" y="278762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형상 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1271697" y="3553400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테마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8FB4-6886-4981-9F4D-71D6CCEC1095}"/>
              </a:ext>
            </a:extLst>
          </p:cNvPr>
          <p:cNvSpPr txBox="1"/>
          <p:nvPr/>
        </p:nvSpPr>
        <p:spPr>
          <a:xfrm>
            <a:off x="1270169" y="4325526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메인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1A7F2-BB0E-474C-B509-4895E9EB8DFE}"/>
              </a:ext>
            </a:extLst>
          </p:cNvPr>
          <p:cNvSpPr txBox="1"/>
          <p:nvPr/>
        </p:nvSpPr>
        <p:spPr>
          <a:xfrm>
            <a:off x="1271697" y="50658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/>
              <a:t>Q&amp;A</a:t>
            </a:r>
            <a:endParaRPr lang="ko-KR" altLang="en-US" sz="2000" spc="-15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89664E-5AFE-A9C8-3730-7C9BC49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F18AD3-575D-853A-9C8A-1345ECCEA9FD}"/>
              </a:ext>
            </a:extLst>
          </p:cNvPr>
          <p:cNvSpPr/>
          <p:nvPr/>
        </p:nvSpPr>
        <p:spPr>
          <a:xfrm>
            <a:off x="568960" y="1965670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7A602F-74A0-F66E-6432-23A5E4D94AE5}"/>
              </a:ext>
            </a:extLst>
          </p:cNvPr>
          <p:cNvSpPr txBox="1"/>
          <p:nvPr/>
        </p:nvSpPr>
        <p:spPr>
          <a:xfrm>
            <a:off x="691114" y="2058711"/>
            <a:ext cx="322524" cy="332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188E9-D668-6C4F-4DEE-56E870535E44}"/>
              </a:ext>
            </a:extLst>
          </p:cNvPr>
          <p:cNvSpPr txBox="1"/>
          <p:nvPr/>
        </p:nvSpPr>
        <p:spPr>
          <a:xfrm>
            <a:off x="1267113" y="2044923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게임 개요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08B401-BD9C-26C9-E2C3-54EAE98BEB73}"/>
              </a:ext>
            </a:extLst>
          </p:cNvPr>
          <p:cNvSpPr/>
          <p:nvPr/>
        </p:nvSpPr>
        <p:spPr>
          <a:xfrm>
            <a:off x="568960" y="5752519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ABAD62-051A-DBDE-8A3A-E1DC705B2696}"/>
              </a:ext>
            </a:extLst>
          </p:cNvPr>
          <p:cNvSpPr txBox="1"/>
          <p:nvPr/>
        </p:nvSpPr>
        <p:spPr>
          <a:xfrm>
            <a:off x="701308" y="58455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9A16F-AAED-E131-957F-F97F1DD13FFC}"/>
              </a:ext>
            </a:extLst>
          </p:cNvPr>
          <p:cNvSpPr txBox="1"/>
          <p:nvPr/>
        </p:nvSpPr>
        <p:spPr>
          <a:xfrm>
            <a:off x="1271697" y="583156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/>
              <a:t>Q&amp;A</a:t>
            </a:r>
            <a:endParaRPr lang="ko-KR" altLang="en-US" sz="2000" spc="-150" dirty="0"/>
          </a:p>
        </p:txBody>
      </p: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107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– </a:t>
            </a:r>
            <a:r>
              <a:rPr lang="en-US" altLang="ko-KR" sz="2800" b="1" spc="-150" dirty="0" err="1"/>
              <a:t>Grux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275D0-8D2A-13F7-C2DC-4AB151389505}"/>
              </a:ext>
            </a:extLst>
          </p:cNvPr>
          <p:cNvSpPr txBox="1"/>
          <p:nvPr/>
        </p:nvSpPr>
        <p:spPr>
          <a:xfrm>
            <a:off x="666378" y="1109384"/>
            <a:ext cx="601008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공격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일반 공격</a:t>
            </a:r>
            <a:r>
              <a:rPr lang="en-US" altLang="ko-KR" sz="1400" dirty="0"/>
              <a:t> : 3</a:t>
            </a:r>
            <a:r>
              <a:rPr lang="ko-KR" altLang="en-US" sz="1400" dirty="0"/>
              <a:t>회 연속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휘두르기 </a:t>
            </a:r>
            <a:r>
              <a:rPr lang="en-US" altLang="ko-KR" sz="1400" dirty="0"/>
              <a:t>: </a:t>
            </a:r>
            <a:r>
              <a:rPr lang="ko-KR" altLang="en-US" sz="1400" dirty="0"/>
              <a:t>전방 넓은 범위에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돌진 공격 </a:t>
            </a:r>
            <a:r>
              <a:rPr lang="en-US" altLang="ko-KR" sz="1400" dirty="0"/>
              <a:t>: </a:t>
            </a:r>
            <a:r>
              <a:rPr lang="ko-KR" altLang="en-US" sz="1400" dirty="0"/>
              <a:t>플레이어를 추적해 해당 지점에 돌진하여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궁극기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맵 전체에서 무작위 지점에 폭발을 일으키며 공격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보스 </a:t>
            </a:r>
            <a:r>
              <a:rPr lang="en-US" altLang="ko-KR" b="1" dirty="0"/>
              <a:t>UI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보스 데이터와 </a:t>
            </a:r>
            <a:r>
              <a:rPr lang="en-US" altLang="ko-KR" sz="1400" dirty="0"/>
              <a:t>UI </a:t>
            </a:r>
            <a:r>
              <a:rPr lang="ko-KR" altLang="en-US" sz="1400" dirty="0"/>
              <a:t>동기화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기타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워닝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데칼</a:t>
            </a:r>
            <a:r>
              <a:rPr lang="ko-KR" altLang="en-US" sz="1400" dirty="0"/>
              <a:t>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몬스터의 강한 공격 전에</a:t>
            </a:r>
            <a:r>
              <a:rPr lang="en-US" altLang="ko-KR" sz="1400" dirty="0"/>
              <a:t>, </a:t>
            </a:r>
            <a:r>
              <a:rPr lang="ko-KR" altLang="en-US" sz="1400" dirty="0"/>
              <a:t>바닥에 </a:t>
            </a:r>
            <a:r>
              <a:rPr lang="ko-KR" altLang="en-US" sz="1400" dirty="0" err="1"/>
              <a:t>데칼을</a:t>
            </a:r>
            <a:r>
              <a:rPr lang="ko-KR" altLang="en-US" sz="1400" dirty="0"/>
              <a:t> 이용한 위험 지역 표시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스킬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보스의 스킬 사용에 따른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적용</a:t>
            </a:r>
            <a:endParaRPr lang="en-US" altLang="ko-KR" sz="1400" dirty="0"/>
          </a:p>
          <a:p>
            <a:r>
              <a:rPr lang="en-US" altLang="ko-KR" sz="1400" dirty="0"/>
              <a:t>- BT : HP</a:t>
            </a:r>
            <a:r>
              <a:rPr lang="ko-KR" altLang="en-US" sz="1400" dirty="0"/>
              <a:t>에 따른 행동 패턴 변화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무력화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돌진 공격 도중</a:t>
            </a:r>
            <a:r>
              <a:rPr lang="en-US" altLang="ko-KR" sz="1400" dirty="0"/>
              <a:t>, </a:t>
            </a:r>
            <a:r>
              <a:rPr lang="ko-KR" altLang="en-US" sz="1400" dirty="0"/>
              <a:t>기둥에 부딪히면 일정 시간동안 무력화</a:t>
            </a:r>
            <a:r>
              <a:rPr lang="en-US" altLang="ko-KR" sz="1400" dirty="0"/>
              <a:t>.</a:t>
            </a:r>
          </a:p>
        </p:txBody>
      </p:sp>
      <p:pic>
        <p:nvPicPr>
          <p:cNvPr id="14" name="그림 13" descr="PC 게임, 액션 어드벤처 게임, 무기, 가상의 캐릭터이(가) 표시된 사진&#10;&#10;자동 생성된 설명">
            <a:extLst>
              <a:ext uri="{FF2B5EF4-FFF2-40B4-BE49-F238E27FC236}">
                <a16:creationId xmlns:a16="http://schemas.microsoft.com/office/drawing/2014/main" id="{31B5D57E-7A5C-E572-1785-7D734FD819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424" y="493719"/>
            <a:ext cx="4679576" cy="53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0E95DBB-FF17-04F8-2EB7-A2FB24705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127" y="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F43542E-0ABB-42C2-092E-8FAF9C395864}"/>
              </a:ext>
            </a:extLst>
          </p:cNvPr>
          <p:cNvSpPr/>
          <p:nvPr/>
        </p:nvSpPr>
        <p:spPr>
          <a:xfrm>
            <a:off x="286438" y="442762"/>
            <a:ext cx="1253604" cy="50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5B0A-B515-2BF8-1F9F-DD8494873A06}"/>
              </a:ext>
            </a:extLst>
          </p:cNvPr>
          <p:cNvSpPr txBox="1"/>
          <p:nvPr/>
        </p:nvSpPr>
        <p:spPr>
          <a:xfrm>
            <a:off x="487679" y="812286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Frozen Cove</a:t>
            </a:r>
            <a:endParaRPr lang="ko-KR" altLang="en-US" sz="4000" b="1" spc="-15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F76237D-107D-4669-8242-5040A343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9A2CD-61D6-4EEF-1222-97E8AEC604E7}"/>
              </a:ext>
            </a:extLst>
          </p:cNvPr>
          <p:cNvSpPr txBox="1"/>
          <p:nvPr/>
        </p:nvSpPr>
        <p:spPr>
          <a:xfrm>
            <a:off x="753035" y="2675965"/>
            <a:ext cx="29852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맵 컨셉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플레이어</a:t>
            </a:r>
            <a:endParaRPr lang="en-US" altLang="ko-KR" b="1" dirty="0"/>
          </a:p>
          <a:p>
            <a:pPr lvl="1"/>
            <a:r>
              <a:rPr lang="en-US" altLang="ko-KR" b="1" dirty="0"/>
              <a:t>- Terra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pPr lvl="1"/>
            <a:r>
              <a:rPr lang="en-US" altLang="ko-KR" b="1" dirty="0"/>
              <a:t>- Aurora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7C2B2-E7ED-AE0A-E6F1-76EE8EFCD7B7}"/>
              </a:ext>
            </a:extLst>
          </p:cNvPr>
          <p:cNvSpPr txBox="1"/>
          <p:nvPr/>
        </p:nvSpPr>
        <p:spPr>
          <a:xfrm>
            <a:off x="1768288" y="1547066"/>
            <a:ext cx="25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j-lt"/>
              </a:rPr>
              <a:t>Develop. </a:t>
            </a:r>
            <a:r>
              <a:rPr lang="ko-KR" altLang="en-US" b="1" dirty="0">
                <a:latin typeface="+mj-lt"/>
              </a:rPr>
              <a:t>김형호</a:t>
            </a:r>
          </a:p>
        </p:txBody>
      </p:sp>
    </p:spTree>
    <p:extLst>
      <p:ext uri="{BB962C8B-B14F-4D97-AF65-F5344CB8AC3E}">
        <p14:creationId xmlns:p14="http://schemas.microsoft.com/office/powerpoint/2010/main" val="342189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582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– Frozen Cove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C4713-BB5E-5710-ABDA-306A854867EE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맵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CEE66-6B55-2487-6AD6-6A0DF9AF0712}"/>
              </a:ext>
            </a:extLst>
          </p:cNvPr>
          <p:cNvSpPr txBox="1"/>
          <p:nvPr/>
        </p:nvSpPr>
        <p:spPr>
          <a:xfrm>
            <a:off x="1392891" y="1600563"/>
            <a:ext cx="9406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세상을 얼어붙게 만든 마녀</a:t>
            </a:r>
            <a:r>
              <a:rPr lang="en-US" altLang="ko-KR" sz="1400" dirty="0"/>
              <a:t>, </a:t>
            </a:r>
            <a:r>
              <a:rPr lang="ko-KR" altLang="en-US" sz="1400" dirty="0"/>
              <a:t>오로라의 봉인이 약해졌습니다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당신은 이변을 깨닫고 마녀를 구하기 위해 찾아왔습니다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오로라의 봉인을 풀고 정화시켜주세요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196F7-BCB2-6D89-11BF-5EE67A87AD53}"/>
              </a:ext>
            </a:extLst>
          </p:cNvPr>
          <p:cNvSpPr txBox="1"/>
          <p:nvPr/>
        </p:nvSpPr>
        <p:spPr>
          <a:xfrm>
            <a:off x="777937" y="2905619"/>
            <a:ext cx="199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맵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30C6E-E24B-9A3B-C20A-96D0FF6B6003}"/>
              </a:ext>
            </a:extLst>
          </p:cNvPr>
          <p:cNvSpPr txBox="1"/>
          <p:nvPr/>
        </p:nvSpPr>
        <p:spPr>
          <a:xfrm>
            <a:off x="1392891" y="3371968"/>
            <a:ext cx="940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오로라의 봉인을 풀고</a:t>
            </a:r>
            <a:r>
              <a:rPr lang="en-US" altLang="ko-KR" sz="1400" dirty="0"/>
              <a:t>,</a:t>
            </a:r>
            <a:r>
              <a:rPr lang="ko-KR" altLang="en-US" sz="1400" dirty="0"/>
              <a:t> 처치하세요</a:t>
            </a:r>
            <a:r>
              <a:rPr lang="en-US" altLang="ko-KR" sz="14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516702-925A-4EC4-8FAF-5053C22A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75" y="3867755"/>
            <a:ext cx="3690356" cy="22979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F1A4DF-6602-487C-29C4-969D7064A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093" y="3867755"/>
            <a:ext cx="4976168" cy="22997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F77094-17AB-3BFF-CAF0-9913D1249023}"/>
              </a:ext>
            </a:extLst>
          </p:cNvPr>
          <p:cNvSpPr/>
          <p:nvPr/>
        </p:nvSpPr>
        <p:spPr>
          <a:xfrm>
            <a:off x="3334873" y="4356847"/>
            <a:ext cx="1129553" cy="82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DE9731-B104-56C6-AAA7-A82DA0F288C5}"/>
              </a:ext>
            </a:extLst>
          </p:cNvPr>
          <p:cNvSpPr/>
          <p:nvPr/>
        </p:nvSpPr>
        <p:spPr>
          <a:xfrm>
            <a:off x="6290984" y="4484593"/>
            <a:ext cx="1129553" cy="1681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8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675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플레이어 </a:t>
            </a:r>
            <a:r>
              <a:rPr lang="en-US" altLang="ko-KR" sz="2800" b="1" spc="-150" dirty="0"/>
              <a:t>– Terra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96D2B-8D45-D36A-8C6C-DA0534D93205}"/>
              </a:ext>
            </a:extLst>
          </p:cNvPr>
          <p:cNvSpPr txBox="1"/>
          <p:nvPr/>
        </p:nvSpPr>
        <p:spPr>
          <a:xfrm>
            <a:off x="4294244" y="1143000"/>
            <a:ext cx="3416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기타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/>
              <a:t>가드 시스템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가드 성공 시 </a:t>
            </a:r>
            <a:r>
              <a:rPr lang="ko-KR" altLang="en-US" sz="1200" dirty="0" err="1"/>
              <a:t>피해량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 공격을 캔슬하고 사용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플레이어 </a:t>
            </a:r>
            <a:r>
              <a:rPr lang="ko-KR" altLang="en-US" sz="1200" dirty="0" err="1"/>
              <a:t>스테이트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시간 경과에 따른 </a:t>
            </a:r>
            <a:r>
              <a:rPr lang="ko-KR" altLang="en-US" sz="1200" dirty="0" err="1"/>
              <a:t>스태미너의</a:t>
            </a:r>
            <a:r>
              <a:rPr lang="ko-KR" altLang="en-US" sz="1200" dirty="0"/>
              <a:t> 회복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스킬 코스트로 </a:t>
            </a:r>
            <a:r>
              <a:rPr lang="ko-KR" altLang="en-US" sz="1200" dirty="0" err="1"/>
              <a:t>스태미너를</a:t>
            </a:r>
            <a:r>
              <a:rPr lang="ko-KR" altLang="en-US" sz="1200" dirty="0"/>
              <a:t> 사용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E0E31-C304-40DD-A305-607E6BB03001}"/>
              </a:ext>
            </a:extLst>
          </p:cNvPr>
          <p:cNvSpPr txBox="1"/>
          <p:nvPr/>
        </p:nvSpPr>
        <p:spPr>
          <a:xfrm>
            <a:off x="1011209" y="1143000"/>
            <a:ext cx="2971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액션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이동 </a:t>
            </a:r>
            <a:r>
              <a:rPr lang="en-US" altLang="ko-KR" sz="1200" dirty="0">
                <a:latin typeface="+mj-lt"/>
              </a:rPr>
              <a:t>– W / A / S / D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시점 조작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마우스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근접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좌클릭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방어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우클릭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1 – Q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2 – E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3 – 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176B80-CEE9-2E25-ADC3-46D151DC3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0" r="6393"/>
          <a:stretch/>
        </p:blipFill>
        <p:spPr>
          <a:xfrm>
            <a:off x="7418159" y="1167146"/>
            <a:ext cx="378655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9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- Aurora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 descr="CG 아트워크, 아니메, 액션 영화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149EB31C-E692-D6DD-0D8B-2577F22A3C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746" y="493719"/>
            <a:ext cx="4261254" cy="5397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51C237-6141-D63B-00E5-920D5E8FE34F}"/>
              </a:ext>
            </a:extLst>
          </p:cNvPr>
          <p:cNvSpPr txBox="1"/>
          <p:nvPr/>
        </p:nvSpPr>
        <p:spPr>
          <a:xfrm>
            <a:off x="666378" y="1109384"/>
            <a:ext cx="60100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공격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일반 공격</a:t>
            </a:r>
            <a:r>
              <a:rPr lang="en-US" altLang="ko-KR" sz="1400" dirty="0"/>
              <a:t> : 4</a:t>
            </a:r>
            <a:r>
              <a:rPr lang="ko-KR" altLang="en-US" sz="1400" dirty="0"/>
              <a:t>회 연속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돌진 공격 </a:t>
            </a:r>
            <a:r>
              <a:rPr lang="en-US" altLang="ko-KR" sz="1400" dirty="0"/>
              <a:t>: </a:t>
            </a:r>
            <a:r>
              <a:rPr lang="ko-KR" altLang="en-US" sz="1400" dirty="0"/>
              <a:t>플레이어를 추적하며 전진하며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하단 베기 </a:t>
            </a:r>
            <a:r>
              <a:rPr lang="en-US" altLang="ko-KR" sz="1400" dirty="0"/>
              <a:t>: </a:t>
            </a:r>
            <a:r>
              <a:rPr lang="ko-KR" altLang="en-US" sz="1400" dirty="0"/>
              <a:t>하단을 베는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궁극기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주변 넓은 범위를 공격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보스 </a:t>
            </a:r>
            <a:r>
              <a:rPr lang="en-US" altLang="ko-KR" b="1" dirty="0"/>
              <a:t>UI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보스 데이터와 </a:t>
            </a:r>
            <a:r>
              <a:rPr lang="en-US" altLang="ko-KR" sz="1400" dirty="0"/>
              <a:t>UI </a:t>
            </a:r>
            <a:r>
              <a:rPr lang="ko-KR" altLang="en-US" sz="1400" dirty="0"/>
              <a:t>동기화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렌더</a:t>
            </a:r>
            <a:r>
              <a:rPr lang="ko-KR" altLang="en-US" sz="1400" dirty="0"/>
              <a:t> 타겟을 이용한 초상화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기타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머티리얼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보스 사망 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디졸브를</a:t>
            </a:r>
            <a:r>
              <a:rPr lang="ko-KR" altLang="en-US" sz="1400" dirty="0"/>
              <a:t> 적용하여 사라짐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스킬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보스의 스킬 사용에 따른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적용</a:t>
            </a:r>
            <a:endParaRPr lang="en-US" altLang="ko-KR" sz="1400" dirty="0"/>
          </a:p>
          <a:p>
            <a:r>
              <a:rPr lang="en-US" altLang="ko-KR" sz="1400" dirty="0"/>
              <a:t>- BT : </a:t>
            </a:r>
            <a:r>
              <a:rPr lang="ko-KR" altLang="en-US" sz="1400" dirty="0"/>
              <a:t>스킬 </a:t>
            </a:r>
            <a:r>
              <a:rPr lang="ko-KR" altLang="en-US" sz="1400" dirty="0" err="1"/>
              <a:t>쿨타임에</a:t>
            </a:r>
            <a:r>
              <a:rPr lang="ko-KR" altLang="en-US" sz="1400" dirty="0"/>
              <a:t> 따른 보스 행동 패턴 적용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8773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15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 </a:t>
            </a:r>
            <a:r>
              <a:rPr lang="en-US" altLang="ko-KR" sz="2800" b="1" spc="-150" dirty="0"/>
              <a:t>- </a:t>
            </a:r>
            <a:r>
              <a:rPr lang="ko-KR" altLang="en-US" sz="2800" b="1" spc="-150" dirty="0"/>
              <a:t>목차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7D310B-02DA-DC48-CB71-EBA89F4E6B10}"/>
              </a:ext>
            </a:extLst>
          </p:cNvPr>
          <p:cNvSpPr txBox="1"/>
          <p:nvPr/>
        </p:nvSpPr>
        <p:spPr>
          <a:xfrm>
            <a:off x="720000" y="1190065"/>
            <a:ext cx="88543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컴포넌트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입력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충돌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레벨 시퀀스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레벨 로딩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몬스터 </a:t>
            </a:r>
            <a:r>
              <a:rPr lang="en-US" altLang="ko-KR" dirty="0"/>
              <a:t>AI </a:t>
            </a:r>
            <a:r>
              <a:rPr lang="ko-KR" altLang="en-US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31398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D1B81E35-CF57-2F2B-89EF-5AFA15E82577}"/>
              </a:ext>
            </a:extLst>
          </p:cNvPr>
          <p:cNvSpPr/>
          <p:nvPr/>
        </p:nvSpPr>
        <p:spPr>
          <a:xfrm>
            <a:off x="360000" y="4740592"/>
            <a:ext cx="6094588" cy="16157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DE991-B8B7-B438-A4D7-CC9EFFBAC697}"/>
              </a:ext>
            </a:extLst>
          </p:cNvPr>
          <p:cNvSpPr txBox="1"/>
          <p:nvPr/>
        </p:nvSpPr>
        <p:spPr>
          <a:xfrm>
            <a:off x="719907" y="1060716"/>
            <a:ext cx="5433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 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BDEE9-BADC-45D5-4458-C7528F962A83}"/>
              </a:ext>
            </a:extLst>
          </p:cNvPr>
          <p:cNvSpPr txBox="1"/>
          <p:nvPr/>
        </p:nvSpPr>
        <p:spPr>
          <a:xfrm>
            <a:off x="720000" y="1825767"/>
            <a:ext cx="5318757" cy="630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오브젝트가 해야 할 기능들을 별도의 객체로 생성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계층 구조로 구현</a:t>
            </a:r>
            <a:endParaRPr lang="en-US" altLang="ko-KR" sz="1500" dirty="0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ACBCE9D-26F6-0685-B7FA-36877BA1E92E}"/>
              </a:ext>
            </a:extLst>
          </p:cNvPr>
          <p:cNvSpPr/>
          <p:nvPr/>
        </p:nvSpPr>
        <p:spPr>
          <a:xfrm>
            <a:off x="719907" y="4987330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Capsule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4D2ADA8-ED68-E496-4148-6290498CA1A0}"/>
              </a:ext>
            </a:extLst>
          </p:cNvPr>
          <p:cNvSpPr/>
          <p:nvPr/>
        </p:nvSpPr>
        <p:spPr>
          <a:xfrm>
            <a:off x="2587983" y="4020392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ACharacter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48AF0-D9F4-B8AC-7713-22547532B90C}"/>
              </a:ext>
            </a:extLst>
          </p:cNvPr>
          <p:cNvSpPr/>
          <p:nvPr/>
        </p:nvSpPr>
        <p:spPr>
          <a:xfrm>
            <a:off x="2587984" y="4987330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SpringArm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A06E28-EE41-DD18-65B8-2F09A9F61AB5}"/>
              </a:ext>
            </a:extLst>
          </p:cNvPr>
          <p:cNvSpPr/>
          <p:nvPr/>
        </p:nvSpPr>
        <p:spPr>
          <a:xfrm>
            <a:off x="4596807" y="4987330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Etc</a:t>
            </a:r>
            <a:r>
              <a:rPr lang="en-US" altLang="ko-KR" sz="1500" dirty="0">
                <a:solidFill>
                  <a:schemeClr val="tx1"/>
                </a:solidFill>
              </a:rPr>
              <a:t>…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9CE13A6-EC05-2915-D57A-7C86B7100D2E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flipH="1">
            <a:off x="1368606" y="4343574"/>
            <a:ext cx="1868076" cy="64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610C-A5C5-2323-EDE5-00980685DC94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3236682" y="4343574"/>
            <a:ext cx="1" cy="64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05EBDE-6F06-E299-D90A-21DD17263EFA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3236682" y="4343574"/>
            <a:ext cx="2008824" cy="64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6C1915C-8775-2322-D9BE-6731B72AA182}"/>
              </a:ext>
            </a:extLst>
          </p:cNvPr>
          <p:cNvSpPr/>
          <p:nvPr/>
        </p:nvSpPr>
        <p:spPr>
          <a:xfrm>
            <a:off x="5772150" y="3543300"/>
            <a:ext cx="1504950" cy="630365"/>
          </a:xfrm>
          <a:prstGeom prst="rightArrow">
            <a:avLst>
              <a:gd name="adj1" fmla="val 50000"/>
              <a:gd name="adj2" fmla="val 12101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4B6818-6107-4AA7-B2F9-9105FC994C5A}"/>
              </a:ext>
            </a:extLst>
          </p:cNvPr>
          <p:cNvSpPr/>
          <p:nvPr/>
        </p:nvSpPr>
        <p:spPr>
          <a:xfrm>
            <a:off x="7943850" y="3068066"/>
            <a:ext cx="3409950" cy="22278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PlayerCharacter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30A1C46-014C-F419-C033-907EAA44B353}"/>
              </a:ext>
            </a:extLst>
          </p:cNvPr>
          <p:cNvSpPr/>
          <p:nvPr/>
        </p:nvSpPr>
        <p:spPr>
          <a:xfrm>
            <a:off x="2587983" y="2529968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UObject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68D5F17-5A59-5B3E-7F09-748388E55268}"/>
              </a:ext>
            </a:extLst>
          </p:cNvPr>
          <p:cNvSpPr/>
          <p:nvPr/>
        </p:nvSpPr>
        <p:spPr>
          <a:xfrm>
            <a:off x="2587983" y="3251112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APawn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01EE637-413E-0EE1-6D18-6BA62C831B3B}"/>
              </a:ext>
            </a:extLst>
          </p:cNvPr>
          <p:cNvCxnSpPr>
            <a:cxnSpLocks/>
            <a:stCxn id="29" idx="2"/>
            <a:endCxn id="36" idx="0"/>
          </p:cNvCxnSpPr>
          <p:nvPr/>
        </p:nvCxnSpPr>
        <p:spPr>
          <a:xfrm>
            <a:off x="3236682" y="2853150"/>
            <a:ext cx="0" cy="397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6D4336-4019-01E3-20E8-7A39E951795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3236682" y="3574294"/>
            <a:ext cx="0" cy="44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BBDC9AF-909A-CBA6-7481-AED81AF703B9}"/>
              </a:ext>
            </a:extLst>
          </p:cNvPr>
          <p:cNvSpPr/>
          <p:nvPr/>
        </p:nvSpPr>
        <p:spPr>
          <a:xfrm>
            <a:off x="2587984" y="5892858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Camera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4530AB-9188-23D0-FB7D-E3D45FC2F690}"/>
              </a:ext>
            </a:extLst>
          </p:cNvPr>
          <p:cNvCxnSpPr>
            <a:cxnSpLocks/>
            <a:stCxn id="18" idx="2"/>
            <a:endCxn id="51" idx="0"/>
          </p:cNvCxnSpPr>
          <p:nvPr/>
        </p:nvCxnSpPr>
        <p:spPr>
          <a:xfrm>
            <a:off x="3236683" y="5310512"/>
            <a:ext cx="0" cy="58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DC7B10F-243A-E98C-E6F6-9CFF6532A67C}"/>
              </a:ext>
            </a:extLst>
          </p:cNvPr>
          <p:cNvSpPr txBox="1"/>
          <p:nvPr/>
        </p:nvSpPr>
        <p:spPr>
          <a:xfrm>
            <a:off x="4735277" y="5957047"/>
            <a:ext cx="16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Components</a:t>
            </a:r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411D6D4-EC42-1ABD-D7D0-5A5C30F1CEF6}"/>
              </a:ext>
            </a:extLst>
          </p:cNvPr>
          <p:cNvSpPr/>
          <p:nvPr/>
        </p:nvSpPr>
        <p:spPr>
          <a:xfrm>
            <a:off x="719906" y="5892858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Mesh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7DC0193-F08B-A8E5-6E48-E187719836F2}"/>
              </a:ext>
            </a:extLst>
          </p:cNvPr>
          <p:cNvCxnSpPr>
            <a:cxnSpLocks/>
            <a:stCxn id="15" idx="2"/>
            <a:endCxn id="58" idx="0"/>
          </p:cNvCxnSpPr>
          <p:nvPr/>
        </p:nvCxnSpPr>
        <p:spPr>
          <a:xfrm flipH="1">
            <a:off x="1368605" y="5310512"/>
            <a:ext cx="1" cy="58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1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입력 시스템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807078-430D-DC32-31A8-AD019C890361}"/>
              </a:ext>
            </a:extLst>
          </p:cNvPr>
          <p:cNvSpPr/>
          <p:nvPr/>
        </p:nvSpPr>
        <p:spPr>
          <a:xfrm>
            <a:off x="5130253" y="3739489"/>
            <a:ext cx="1357746" cy="1673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Mapping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Context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FCEC190-2CD7-FB85-4E28-54FF72C40A20}"/>
              </a:ext>
            </a:extLst>
          </p:cNvPr>
          <p:cNvSpPr/>
          <p:nvPr/>
        </p:nvSpPr>
        <p:spPr>
          <a:xfrm>
            <a:off x="1180157" y="3623472"/>
            <a:ext cx="1442019" cy="556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Input Action 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AD995AA-C451-130E-5880-67F9D5AC28BA}"/>
              </a:ext>
            </a:extLst>
          </p:cNvPr>
          <p:cNvSpPr/>
          <p:nvPr/>
        </p:nvSpPr>
        <p:spPr>
          <a:xfrm>
            <a:off x="3038451" y="4202680"/>
            <a:ext cx="1737352" cy="630365"/>
          </a:xfrm>
          <a:prstGeom prst="rightArrow">
            <a:avLst>
              <a:gd name="adj1" fmla="val 50000"/>
              <a:gd name="adj2" fmla="val 86886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Action Mapping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CF77B0D-D893-5A6B-E4F2-AA9D27905E33}"/>
              </a:ext>
            </a:extLst>
          </p:cNvPr>
          <p:cNvSpPr/>
          <p:nvPr/>
        </p:nvSpPr>
        <p:spPr>
          <a:xfrm>
            <a:off x="1180157" y="4314176"/>
            <a:ext cx="1442019" cy="556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Input Action 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6F24A-15BE-AA46-0A85-803C7D3E18DF}"/>
              </a:ext>
            </a:extLst>
          </p:cNvPr>
          <p:cNvSpPr txBox="1"/>
          <p:nvPr/>
        </p:nvSpPr>
        <p:spPr>
          <a:xfrm>
            <a:off x="1830569" y="4958420"/>
            <a:ext cx="141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4D2839-02F3-E8A0-AEE9-54A22DEAED46}"/>
              </a:ext>
            </a:extLst>
          </p:cNvPr>
          <p:cNvSpPr/>
          <p:nvPr/>
        </p:nvSpPr>
        <p:spPr>
          <a:xfrm>
            <a:off x="8861053" y="3739489"/>
            <a:ext cx="1357746" cy="1673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Player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Controller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0193FEB-CB69-AE34-BE5D-9CDE6DBD05CB}"/>
              </a:ext>
            </a:extLst>
          </p:cNvPr>
          <p:cNvSpPr/>
          <p:nvPr/>
        </p:nvSpPr>
        <p:spPr>
          <a:xfrm>
            <a:off x="6842450" y="4202680"/>
            <a:ext cx="1737352" cy="630365"/>
          </a:xfrm>
          <a:prstGeom prst="rightArrow">
            <a:avLst>
              <a:gd name="adj1" fmla="val 50000"/>
              <a:gd name="adj2" fmla="val 86886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Key Binding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20000" y="1825767"/>
            <a:ext cx="6380047" cy="89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Enhanced Input System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Input Mapping Context</a:t>
            </a:r>
            <a:r>
              <a:rPr lang="ko-KR" altLang="en-US" sz="1500" dirty="0">
                <a:latin typeface="+mn-ea"/>
              </a:rPr>
              <a:t>를 활용한 다양한 액션 구성을 위해 사용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 err="1">
                <a:latin typeface="+mn-ea"/>
              </a:rPr>
              <a:t>ETriggerEvent</a:t>
            </a:r>
            <a:r>
              <a:rPr lang="ko-KR" altLang="en-US" sz="1500" dirty="0">
                <a:latin typeface="+mn-ea"/>
              </a:rPr>
              <a:t>를 활용한 다양한 입력 이벤트 처리 가능</a:t>
            </a:r>
          </a:p>
        </p:txBody>
      </p:sp>
    </p:spTree>
    <p:extLst>
      <p:ext uri="{BB962C8B-B14F-4D97-AF65-F5344CB8AC3E}">
        <p14:creationId xmlns:p14="http://schemas.microsoft.com/office/powerpoint/2010/main" val="241343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충돌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20000" y="1825767"/>
            <a:ext cx="6380047" cy="6190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 err="1">
                <a:latin typeface="+mn-ea"/>
              </a:rPr>
              <a:t>UShapeComponent</a:t>
            </a:r>
            <a:r>
              <a:rPr lang="ko-KR" altLang="en-US" sz="1500" dirty="0">
                <a:latin typeface="+mn-ea"/>
              </a:rPr>
              <a:t>를 활용한 충돌 시스템 사용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Collision Preset</a:t>
            </a:r>
            <a:r>
              <a:rPr lang="ko-KR" altLang="en-US" sz="1500" dirty="0">
                <a:latin typeface="+mn-ea"/>
              </a:rPr>
              <a:t>과 </a:t>
            </a:r>
            <a:r>
              <a:rPr lang="en-US" altLang="ko-KR" sz="1500" dirty="0">
                <a:latin typeface="+mn-ea"/>
              </a:rPr>
              <a:t>Channel</a:t>
            </a:r>
            <a:r>
              <a:rPr lang="ko-KR" altLang="en-US" sz="1500" dirty="0">
                <a:latin typeface="+mn-ea"/>
              </a:rPr>
              <a:t>을 활용한 </a:t>
            </a:r>
            <a:r>
              <a:rPr lang="ko-KR" altLang="en-US" sz="1500" dirty="0" err="1">
                <a:latin typeface="+mn-ea"/>
              </a:rPr>
              <a:t>충돌체</a:t>
            </a:r>
            <a:r>
              <a:rPr lang="ko-KR" altLang="en-US" sz="1500" dirty="0">
                <a:latin typeface="+mn-ea"/>
              </a:rPr>
              <a:t> 제어</a:t>
            </a:r>
            <a:endParaRPr lang="en-US" altLang="ko-KR" sz="1500" dirty="0">
              <a:latin typeface="+mn-ea"/>
            </a:endParaRPr>
          </a:p>
        </p:txBody>
      </p:sp>
      <p:pic>
        <p:nvPicPr>
          <p:cNvPr id="9" name="그림 8" descr="하늘, 구름, 스크린샷, 사막이(가) 표시된 사진&#10;&#10;자동 생성된 설명">
            <a:extLst>
              <a:ext uri="{FF2B5EF4-FFF2-40B4-BE49-F238E27FC236}">
                <a16:creationId xmlns:a16="http://schemas.microsoft.com/office/drawing/2014/main" id="{69AB69D9-4103-6964-ABAB-430ADEB671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249" y="3773566"/>
            <a:ext cx="3264154" cy="2340000"/>
          </a:xfrm>
          <a:prstGeom prst="rect">
            <a:avLst/>
          </a:prstGeom>
        </p:spPr>
      </p:pic>
      <p:pic>
        <p:nvPicPr>
          <p:cNvPr id="13" name="그림 12" descr="하늘, 구름, PC 게임, 스크린샷이(가) 표시된 사진&#10;&#10;자동 생성된 설명">
            <a:extLst>
              <a:ext uri="{FF2B5EF4-FFF2-40B4-BE49-F238E27FC236}">
                <a16:creationId xmlns:a16="http://schemas.microsoft.com/office/drawing/2014/main" id="{47A654A4-7338-20F9-A1A6-9C890986E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4315" y="928767"/>
            <a:ext cx="4561524" cy="23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1140B-66E5-9D5D-14A3-3B4650F2CCD5}"/>
              </a:ext>
            </a:extLst>
          </p:cNvPr>
          <p:cNvSpPr txBox="1"/>
          <p:nvPr/>
        </p:nvSpPr>
        <p:spPr>
          <a:xfrm>
            <a:off x="8177143" y="3284561"/>
            <a:ext cx="1315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j-ea"/>
                <a:ea typeface="+mj-ea"/>
              </a:rPr>
              <a:t>비충돌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1DCE5-3F04-BB7B-47AE-AD9F2896BE17}"/>
              </a:ext>
            </a:extLst>
          </p:cNvPr>
          <p:cNvSpPr txBox="1"/>
          <p:nvPr/>
        </p:nvSpPr>
        <p:spPr>
          <a:xfrm>
            <a:off x="8177144" y="6110129"/>
            <a:ext cx="1315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충돌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74C4B3-BA12-DC4B-E049-43A5F4B7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2604211"/>
            <a:ext cx="4233624" cy="35210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8D3ACA-609B-1621-CCC0-95C764DDBAC5}"/>
              </a:ext>
            </a:extLst>
          </p:cNvPr>
          <p:cNvSpPr txBox="1"/>
          <p:nvPr/>
        </p:nvSpPr>
        <p:spPr>
          <a:xfrm>
            <a:off x="2186279" y="6110129"/>
            <a:ext cx="1315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Collision Preset</a:t>
            </a:r>
            <a:endParaRPr lang="ko-KR" altLang="en-US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37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파티클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20000" y="1825767"/>
            <a:ext cx="6380047" cy="3420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 err="1">
                <a:latin typeface="+mn-ea"/>
              </a:rPr>
              <a:t>Naiagara</a:t>
            </a:r>
            <a:r>
              <a:rPr lang="en-US" altLang="ko-KR" sz="1500" dirty="0">
                <a:latin typeface="+mn-ea"/>
              </a:rPr>
              <a:t> / Cascade Particle </a:t>
            </a:r>
            <a:r>
              <a:rPr lang="ko-KR" altLang="en-US" sz="1500" dirty="0">
                <a:latin typeface="+mn-ea"/>
              </a:rPr>
              <a:t>시스템을 활용</a:t>
            </a:r>
            <a:endParaRPr lang="en-US" altLang="ko-KR" sz="15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9CA756-B35B-6558-8FE1-B28F33BD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73" y="2455768"/>
            <a:ext cx="6730253" cy="3604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9B70D-B459-BB27-86DF-7B90C77E14E8}"/>
              </a:ext>
            </a:extLst>
          </p:cNvPr>
          <p:cNvSpPr txBox="1"/>
          <p:nvPr/>
        </p:nvSpPr>
        <p:spPr>
          <a:xfrm>
            <a:off x="4218939" y="6110129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나이아가라 시스템을 활용한 </a:t>
            </a:r>
            <a:r>
              <a:rPr lang="ko-KR" altLang="en-US" sz="1000" b="1" dirty="0" err="1">
                <a:latin typeface="+mj-ea"/>
                <a:ea typeface="+mj-ea"/>
              </a:rPr>
              <a:t>파티클</a:t>
            </a:r>
            <a:r>
              <a:rPr lang="ko-KR" altLang="en-US" sz="1000" b="1" dirty="0">
                <a:latin typeface="+mj-ea"/>
                <a:ea typeface="+mj-ea"/>
              </a:rPr>
              <a:t> 시스템 제작</a:t>
            </a:r>
          </a:p>
        </p:txBody>
      </p:sp>
    </p:spTree>
    <p:extLst>
      <p:ext uri="{BB962C8B-B14F-4D97-AF65-F5344CB8AC3E}">
        <p14:creationId xmlns:p14="http://schemas.microsoft.com/office/powerpoint/2010/main" val="368693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BE520B-133D-21FC-B61D-05252DA3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DA21933-A8E4-F434-6400-2D78DC6EE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20055"/>
              </p:ext>
            </p:extLst>
          </p:nvPr>
        </p:nvGraphicFramePr>
        <p:xfrm>
          <a:off x="720000" y="1483169"/>
          <a:ext cx="10633800" cy="4137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8450">
                  <a:extLst>
                    <a:ext uri="{9D8B030D-6E8A-4147-A177-3AD203B41FA5}">
                      <a16:colId xmlns:a16="http://schemas.microsoft.com/office/drawing/2014/main" val="3026547818"/>
                    </a:ext>
                  </a:extLst>
                </a:gridCol>
                <a:gridCol w="2658450">
                  <a:extLst>
                    <a:ext uri="{9D8B030D-6E8A-4147-A177-3AD203B41FA5}">
                      <a16:colId xmlns:a16="http://schemas.microsoft.com/office/drawing/2014/main" val="1827720665"/>
                    </a:ext>
                  </a:extLst>
                </a:gridCol>
                <a:gridCol w="2658450">
                  <a:extLst>
                    <a:ext uri="{9D8B030D-6E8A-4147-A177-3AD203B41FA5}">
                      <a16:colId xmlns:a16="http://schemas.microsoft.com/office/drawing/2014/main" val="3201528008"/>
                    </a:ext>
                  </a:extLst>
                </a:gridCol>
                <a:gridCol w="2658450">
                  <a:extLst>
                    <a:ext uri="{9D8B030D-6E8A-4147-A177-3AD203B41FA5}">
                      <a16:colId xmlns:a16="http://schemas.microsoft.com/office/drawing/2014/main" val="3658243665"/>
                    </a:ext>
                  </a:extLst>
                </a:gridCol>
              </a:tblGrid>
              <a:tr h="411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김기백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김형호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방하경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최지훈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319060"/>
                  </a:ext>
                </a:extLst>
              </a:tr>
              <a:tr h="3726325">
                <a:tc>
                  <a:txBody>
                    <a:bodyPr/>
                    <a:lstStyle/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Forge </a:t>
                      </a:r>
                      <a:r>
                        <a:rPr lang="ko-KR" altLang="en-US" sz="1000" dirty="0">
                          <a:latin typeface="+mn-lt"/>
                        </a:rPr>
                        <a:t>맵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Kwang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>
                          <a:latin typeface="+mn-lt"/>
                        </a:rPr>
                        <a:t>Grux</a:t>
                      </a:r>
                      <a:r>
                        <a:rPr lang="en-US" altLang="ko-KR" sz="1000" dirty="0">
                          <a:latin typeface="+mn-lt"/>
                        </a:rPr>
                        <a:t>(Boss)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머티리얼을</a:t>
                      </a:r>
                      <a:r>
                        <a:rPr lang="ko-KR" altLang="en-US" sz="1000" dirty="0">
                          <a:latin typeface="+mn-lt"/>
                        </a:rPr>
                        <a:t> 활용한 </a:t>
                      </a:r>
                      <a:r>
                        <a:rPr lang="ko-KR" altLang="en-US" sz="1000" dirty="0" err="1">
                          <a:latin typeface="+mn-lt"/>
                        </a:rPr>
                        <a:t>프로젝타일</a:t>
                      </a:r>
                      <a:r>
                        <a:rPr lang="ko-KR" altLang="en-US" sz="1000" dirty="0">
                          <a:latin typeface="+mn-lt"/>
                        </a:rPr>
                        <a:t> </a:t>
                      </a:r>
                      <a:r>
                        <a:rPr lang="en-US" altLang="ko-KR" sz="1000" dirty="0">
                          <a:latin typeface="+mn-lt"/>
                        </a:rPr>
                        <a:t>Particle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공격 궤적을 그리기 위한 </a:t>
                      </a:r>
                      <a:r>
                        <a:rPr lang="en-US" altLang="ko-KR" sz="1000" dirty="0">
                          <a:latin typeface="+mn-lt"/>
                        </a:rPr>
                        <a:t>Trail Particle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</a:t>
                      </a:r>
                      <a:r>
                        <a:rPr lang="ko-KR" altLang="en-US" sz="1000" dirty="0" err="1">
                          <a:latin typeface="+mn-lt"/>
                        </a:rPr>
                        <a:t>시퀀서를</a:t>
                      </a:r>
                      <a:r>
                        <a:rPr lang="ko-KR" altLang="en-US" sz="1000" dirty="0">
                          <a:latin typeface="+mn-lt"/>
                        </a:rPr>
                        <a:t> 이용한 컷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스트림을 이용한 로딩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쿨타임</a:t>
                      </a:r>
                      <a:r>
                        <a:rPr lang="ko-KR" altLang="en-US" sz="1000" dirty="0">
                          <a:latin typeface="+mn-lt"/>
                        </a:rPr>
                        <a:t> 컴포넌트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쿨타임</a:t>
                      </a:r>
                      <a:r>
                        <a:rPr lang="ko-KR" altLang="en-US" sz="1000" dirty="0">
                          <a:latin typeface="+mn-lt"/>
                        </a:rPr>
                        <a:t> 컴포넌트와 연동되는 스킬 </a:t>
                      </a:r>
                      <a:r>
                        <a:rPr lang="en-US" altLang="ko-KR" sz="1000" dirty="0">
                          <a:latin typeface="+mn-lt"/>
                        </a:rPr>
                        <a:t>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Frozen Cove </a:t>
                      </a:r>
                      <a:r>
                        <a:rPr lang="ko-KR" altLang="en-US" sz="1000" dirty="0">
                          <a:latin typeface="+mn-lt"/>
                        </a:rPr>
                        <a:t>맵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Terra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Aurora(Boss)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렌더</a:t>
                      </a:r>
                      <a:r>
                        <a:rPr lang="ko-KR" altLang="en-US" sz="1000" dirty="0">
                          <a:latin typeface="+mn-lt"/>
                        </a:rPr>
                        <a:t> 타겟을 활용한 초상화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</a:t>
                      </a:r>
                      <a:r>
                        <a:rPr lang="ko-KR" altLang="en-US" sz="1000" dirty="0" err="1">
                          <a:latin typeface="+mn-lt"/>
                        </a:rPr>
                        <a:t>시퀀서를</a:t>
                      </a:r>
                      <a:r>
                        <a:rPr lang="ko-KR" altLang="en-US" sz="1000" dirty="0">
                          <a:latin typeface="+mn-lt"/>
                        </a:rPr>
                        <a:t> 이용한 컷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전투에 활용되는 가드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트리거를 활용한 레벨 이벤트 제어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프로젝트 디폴트 세팅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프로젝트 형상 관리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프로젝트 데이터 테이블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Colosseum </a:t>
                      </a:r>
                      <a:r>
                        <a:rPr lang="ko-KR" altLang="en-US" sz="1000" dirty="0">
                          <a:latin typeface="+mn-lt"/>
                        </a:rPr>
                        <a:t>맵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Yin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Rampage(Boss)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머티리얼을</a:t>
                      </a:r>
                      <a:r>
                        <a:rPr lang="ko-KR" altLang="en-US" sz="1000" dirty="0">
                          <a:latin typeface="+mn-lt"/>
                        </a:rPr>
                        <a:t> 이용한 </a:t>
                      </a:r>
                      <a:r>
                        <a:rPr lang="ko-KR" altLang="en-US" sz="1000" dirty="0" err="1">
                          <a:latin typeface="+mn-lt"/>
                        </a:rPr>
                        <a:t>데칼</a:t>
                      </a:r>
                      <a:r>
                        <a:rPr lang="ko-KR" altLang="en-US" sz="1000" dirty="0">
                          <a:latin typeface="+mn-lt"/>
                        </a:rPr>
                        <a:t>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머티리얼을</a:t>
                      </a:r>
                      <a:r>
                        <a:rPr lang="ko-KR" altLang="en-US" sz="1000" dirty="0">
                          <a:latin typeface="+mn-lt"/>
                        </a:rPr>
                        <a:t> 이용한 잔상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</a:t>
                      </a:r>
                      <a:r>
                        <a:rPr lang="ko-KR" altLang="en-US" sz="1000" dirty="0" err="1">
                          <a:latin typeface="+mn-lt"/>
                        </a:rPr>
                        <a:t>시퀀서를</a:t>
                      </a:r>
                      <a:r>
                        <a:rPr lang="ko-KR" altLang="en-US" sz="1000" dirty="0">
                          <a:latin typeface="+mn-lt"/>
                        </a:rPr>
                        <a:t> 이용한 컷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어빌리티</a:t>
                      </a:r>
                      <a:r>
                        <a:rPr lang="ko-KR" altLang="en-US" sz="1000" dirty="0">
                          <a:latin typeface="+mn-lt"/>
                        </a:rPr>
                        <a:t> 컴포넌트 및 </a:t>
                      </a:r>
                      <a:r>
                        <a:rPr lang="ko-KR" altLang="en-US" sz="1000" dirty="0" err="1">
                          <a:latin typeface="+mn-lt"/>
                        </a:rPr>
                        <a:t>어빌리티</a:t>
                      </a:r>
                      <a:r>
                        <a:rPr lang="ko-KR" altLang="en-US" sz="1000" dirty="0">
                          <a:latin typeface="+mn-lt"/>
                        </a:rPr>
                        <a:t>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전투에 활용되는 카운터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플레이어 </a:t>
                      </a:r>
                      <a:r>
                        <a:rPr lang="ko-KR" altLang="en-US" sz="1000" dirty="0" err="1">
                          <a:latin typeface="+mn-lt"/>
                        </a:rPr>
                        <a:t>스테이트를</a:t>
                      </a:r>
                      <a:r>
                        <a:rPr lang="ko-KR" altLang="en-US" sz="1000" dirty="0">
                          <a:latin typeface="+mn-lt"/>
                        </a:rPr>
                        <a:t> 활용한 </a:t>
                      </a:r>
                      <a:r>
                        <a:rPr lang="en-US" altLang="ko-KR" sz="1000" dirty="0">
                          <a:latin typeface="+mn-lt"/>
                        </a:rPr>
                        <a:t>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플레이어 </a:t>
                      </a:r>
                      <a:r>
                        <a:rPr lang="ko-KR" altLang="en-US" sz="1000" dirty="0" err="1">
                          <a:latin typeface="+mn-lt"/>
                        </a:rPr>
                        <a:t>어빌리티</a:t>
                      </a:r>
                      <a:r>
                        <a:rPr lang="ko-KR" altLang="en-US" sz="1000" dirty="0">
                          <a:latin typeface="+mn-lt"/>
                        </a:rPr>
                        <a:t> 컴포넌트와 연동되는 스킬</a:t>
                      </a:r>
                      <a:r>
                        <a:rPr lang="en-US" altLang="ko-KR" sz="1000" dirty="0">
                          <a:latin typeface="+mn-lt"/>
                        </a:rPr>
                        <a:t> 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Grass Land </a:t>
                      </a:r>
                      <a:r>
                        <a:rPr lang="ko-KR" altLang="en-US" sz="1000" dirty="0">
                          <a:latin typeface="+mn-lt"/>
                        </a:rPr>
                        <a:t>맵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Lt. </a:t>
                      </a:r>
                      <a:r>
                        <a:rPr lang="en-US" altLang="ko-KR" sz="1000" dirty="0" err="1">
                          <a:latin typeface="+mn-lt"/>
                        </a:rPr>
                        <a:t>Belica</a:t>
                      </a:r>
                      <a:r>
                        <a:rPr lang="en-US" altLang="ko-KR" sz="1000" dirty="0">
                          <a:latin typeface="+mn-lt"/>
                        </a:rPr>
                        <a:t>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총기 </a:t>
                      </a:r>
                      <a:r>
                        <a:rPr lang="en-US" altLang="ko-KR" sz="1000" dirty="0">
                          <a:latin typeface="+mn-lt"/>
                        </a:rPr>
                        <a:t>4</a:t>
                      </a:r>
                      <a:r>
                        <a:rPr lang="ko-KR" altLang="en-US" sz="1000" dirty="0">
                          <a:latin typeface="+mn-lt"/>
                        </a:rPr>
                        <a:t>종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인벤토리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다양한 아이템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</a:t>
                      </a:r>
                      <a:r>
                        <a:rPr lang="ko-KR" altLang="en-US" sz="1000" dirty="0" err="1">
                          <a:latin typeface="+mn-lt"/>
                        </a:rPr>
                        <a:t>시퀀서를</a:t>
                      </a:r>
                      <a:r>
                        <a:rPr lang="ko-KR" altLang="en-US" sz="1000" dirty="0">
                          <a:latin typeface="+mn-lt"/>
                        </a:rPr>
                        <a:t> 이용한 컷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파티클을</a:t>
                      </a:r>
                      <a:r>
                        <a:rPr lang="ko-KR" altLang="en-US" sz="1000" dirty="0">
                          <a:latin typeface="+mn-lt"/>
                        </a:rPr>
                        <a:t> 활용한 총알 궤적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레이캐스트를</a:t>
                      </a:r>
                      <a:r>
                        <a:rPr lang="ko-KR" altLang="en-US" sz="1000" dirty="0">
                          <a:latin typeface="+mn-lt"/>
                        </a:rPr>
                        <a:t> 활용한 사격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캐릭터 </a:t>
                      </a:r>
                      <a:r>
                        <a:rPr lang="ko-KR" altLang="en-US" sz="1000" dirty="0" err="1">
                          <a:latin typeface="+mn-lt"/>
                        </a:rPr>
                        <a:t>로코모션</a:t>
                      </a:r>
                      <a:r>
                        <a:rPr lang="ko-KR" altLang="en-US" sz="1000" dirty="0">
                          <a:latin typeface="+mn-lt"/>
                        </a:rPr>
                        <a:t> 적용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데미지 </a:t>
                      </a:r>
                      <a:r>
                        <a:rPr lang="en-US" altLang="ko-KR" sz="1000" dirty="0">
                          <a:latin typeface="+mn-lt"/>
                        </a:rPr>
                        <a:t>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총기 액션을 위한 다양한 </a:t>
                      </a:r>
                      <a:r>
                        <a:rPr lang="en-US" altLang="ko-KR" sz="1000" dirty="0">
                          <a:latin typeface="+mn-lt"/>
                        </a:rPr>
                        <a:t>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0" indent="0" algn="l" latinLnBrk="1">
                        <a:buSzPct val="100000"/>
                        <a:buFont typeface="Arial" panose="020B0604020202020204" pitchFamily="34" charset="0"/>
                        <a:buNone/>
                      </a:pPr>
                      <a:endParaRPr lang="en-US" altLang="ko-KR" sz="1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3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62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레벨 시퀀스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20000" y="1825767"/>
            <a:ext cx="7307894" cy="89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Cinematic Camera Actor</a:t>
            </a:r>
            <a:r>
              <a:rPr lang="ko-KR" altLang="en-US" sz="1500" dirty="0">
                <a:latin typeface="+mn-ea"/>
              </a:rPr>
              <a:t>를 활용한 컷 씬 제작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특정 프레임 구간에 등록한 노티파이를 활용하여 다양한 이벤트 추가 가능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 err="1">
                <a:latin typeface="+mn-ea"/>
              </a:rPr>
              <a:t>페이드</a:t>
            </a:r>
            <a:r>
              <a:rPr lang="ko-KR" altLang="en-US" sz="1500" dirty="0">
                <a:latin typeface="+mn-ea"/>
              </a:rPr>
              <a:t> 인</a:t>
            </a:r>
            <a:r>
              <a:rPr lang="en-US" altLang="ko-KR" sz="1500" dirty="0">
                <a:latin typeface="+mn-ea"/>
              </a:rPr>
              <a:t>/</a:t>
            </a:r>
            <a:r>
              <a:rPr lang="ko-KR" altLang="en-US" sz="1500" dirty="0">
                <a:latin typeface="+mn-ea"/>
              </a:rPr>
              <a:t>아웃 등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 err="1">
                <a:latin typeface="+mn-ea"/>
              </a:rPr>
              <a:t>언리얼에서</a:t>
            </a:r>
            <a:r>
              <a:rPr lang="ko-KR" altLang="en-US" sz="1500" dirty="0">
                <a:latin typeface="+mn-ea"/>
              </a:rPr>
              <a:t> 제공하는 시스템을 활용해 다양한 연출 가능</a:t>
            </a:r>
            <a:endParaRPr lang="en-US" altLang="ko-KR" sz="15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75C9E4-185F-ED74-EC7E-4F46ACF4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01" y="2948454"/>
            <a:ext cx="9196995" cy="2913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BD0688-24F2-0C6E-DE75-7C38E272E93E}"/>
              </a:ext>
            </a:extLst>
          </p:cNvPr>
          <p:cNvSpPr txBox="1"/>
          <p:nvPr/>
        </p:nvSpPr>
        <p:spPr>
          <a:xfrm>
            <a:off x="4218939" y="5965595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latin typeface="+mj-ea"/>
                <a:ea typeface="+mj-ea"/>
              </a:rPr>
              <a:t>레벨 시퀀스 제작</a:t>
            </a:r>
            <a:endParaRPr lang="ko-KR" altLang="en-US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83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레벨 로딩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19999" y="1825767"/>
            <a:ext cx="9755259" cy="89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게임은 </a:t>
            </a:r>
            <a:r>
              <a:rPr lang="ko-KR" altLang="en-US" sz="1500" dirty="0" err="1">
                <a:latin typeface="+mn-ea"/>
              </a:rPr>
              <a:t>메쉬</a:t>
            </a:r>
            <a:r>
              <a:rPr lang="ko-KR" altLang="en-US" sz="1500" dirty="0">
                <a:latin typeface="+mn-ea"/>
              </a:rPr>
              <a:t> 등의 고용량 파일이 많이 때문에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다음 </a:t>
            </a:r>
            <a:r>
              <a:rPr lang="en-US" altLang="ko-KR" sz="1500" dirty="0">
                <a:latin typeface="+mn-ea"/>
              </a:rPr>
              <a:t>Level</a:t>
            </a:r>
            <a:r>
              <a:rPr lang="ko-KR" altLang="en-US" sz="1500" dirty="0">
                <a:latin typeface="+mn-ea"/>
              </a:rPr>
              <a:t>의 원활한 실행을 위해 </a:t>
            </a:r>
            <a:r>
              <a:rPr lang="en-US" altLang="ko-KR" sz="1500" dirty="0">
                <a:latin typeface="+mn-ea"/>
              </a:rPr>
              <a:t>Loading</a:t>
            </a:r>
            <a:r>
              <a:rPr lang="ko-KR" altLang="en-US" sz="1500" dirty="0">
                <a:latin typeface="+mn-ea"/>
              </a:rPr>
              <a:t>처리를 필요로 한다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블루 프린트를 이용한 다음 레벨의 </a:t>
            </a:r>
            <a:r>
              <a:rPr lang="en-US" altLang="ko-KR" sz="1500" dirty="0">
                <a:latin typeface="+mn-ea"/>
              </a:rPr>
              <a:t>Loading Steam</a:t>
            </a:r>
            <a:r>
              <a:rPr lang="ko-KR" altLang="en-US" sz="1500" dirty="0">
                <a:latin typeface="+mn-ea"/>
              </a:rPr>
              <a:t>처리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 err="1">
                <a:latin typeface="+mn-ea"/>
              </a:rPr>
              <a:t>LoadStream</a:t>
            </a:r>
            <a:r>
              <a:rPr lang="en-US" altLang="ko-KR" sz="1500" dirty="0">
                <a:latin typeface="+mn-ea"/>
              </a:rPr>
              <a:t> Level</a:t>
            </a:r>
            <a:r>
              <a:rPr lang="ko-KR" altLang="en-US" sz="1500" dirty="0">
                <a:latin typeface="+mn-ea"/>
              </a:rPr>
              <a:t>이 완료되면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다음 </a:t>
            </a:r>
            <a:r>
              <a:rPr lang="en-US" altLang="ko-KR" sz="1500" dirty="0">
                <a:latin typeface="+mn-ea"/>
              </a:rPr>
              <a:t>Level</a:t>
            </a:r>
            <a:r>
              <a:rPr lang="ko-KR" altLang="en-US" sz="1500" dirty="0">
                <a:latin typeface="+mn-ea"/>
              </a:rPr>
              <a:t>을 </a:t>
            </a:r>
            <a:r>
              <a:rPr lang="en-US" altLang="ko-KR" sz="1500" dirty="0">
                <a:latin typeface="+mn-ea"/>
              </a:rPr>
              <a:t>Open</a:t>
            </a:r>
            <a:r>
              <a:rPr lang="ko-KR" altLang="en-US" sz="1500" dirty="0">
                <a:latin typeface="+mn-ea"/>
              </a:rPr>
              <a:t>하도록 작업</a:t>
            </a:r>
            <a:endParaRPr lang="en-US" altLang="ko-KR" sz="15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D0688-24F2-0C6E-DE75-7C38E272E93E}"/>
              </a:ext>
            </a:extLst>
          </p:cNvPr>
          <p:cNvSpPr txBox="1"/>
          <p:nvPr/>
        </p:nvSpPr>
        <p:spPr>
          <a:xfrm>
            <a:off x="1260586" y="5499982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j-ea"/>
                <a:ea typeface="+mj-ea"/>
              </a:rPr>
              <a:t>블루프린트를</a:t>
            </a:r>
            <a:r>
              <a:rPr lang="ko-KR" altLang="en-US" sz="1000" b="1" dirty="0">
                <a:latin typeface="+mj-ea"/>
                <a:ea typeface="+mj-ea"/>
              </a:rPr>
              <a:t> 이용한 </a:t>
            </a:r>
            <a:r>
              <a:rPr lang="en-US" altLang="ko-KR" sz="1000" b="1" dirty="0">
                <a:latin typeface="+mj-ea"/>
                <a:ea typeface="+mj-ea"/>
              </a:rPr>
              <a:t>Level Stream </a:t>
            </a:r>
            <a:r>
              <a:rPr lang="ko-KR" altLang="en-US" sz="1000" b="1" dirty="0">
                <a:latin typeface="+mj-ea"/>
                <a:ea typeface="+mj-ea"/>
              </a:rPr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0372D-E4E3-0B62-BCC4-B2E2406DD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19" y="3345382"/>
            <a:ext cx="3856054" cy="19966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A0FA82-4DD3-1DEB-100C-A00F6EED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77" y="3338946"/>
            <a:ext cx="4473203" cy="1996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76065-03AE-7198-08EC-C7589925BF93}"/>
              </a:ext>
            </a:extLst>
          </p:cNvPr>
          <p:cNvSpPr txBox="1"/>
          <p:nvPr/>
        </p:nvSpPr>
        <p:spPr>
          <a:xfrm>
            <a:off x="7036098" y="5499982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Level Stream </a:t>
            </a:r>
            <a:r>
              <a:rPr lang="ko-KR" altLang="en-US" sz="1000" b="1" dirty="0">
                <a:latin typeface="+mj-ea"/>
                <a:ea typeface="+mj-ea"/>
              </a:rPr>
              <a:t>처리 로딩 화면</a:t>
            </a:r>
          </a:p>
        </p:txBody>
      </p:sp>
    </p:spTree>
    <p:extLst>
      <p:ext uri="{BB962C8B-B14F-4D97-AF65-F5344CB8AC3E}">
        <p14:creationId xmlns:p14="http://schemas.microsoft.com/office/powerpoint/2010/main" val="269952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19999" y="1111797"/>
            <a:ext cx="7099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몬스터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시스템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(Behavior Tree)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19999" y="1825767"/>
            <a:ext cx="9755259" cy="89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몬스터의 행동을 </a:t>
            </a:r>
            <a:r>
              <a:rPr lang="en-US" altLang="ko-KR" sz="1500" dirty="0">
                <a:latin typeface="+mn-ea"/>
              </a:rPr>
              <a:t>Monster Controller(AI)</a:t>
            </a:r>
            <a:r>
              <a:rPr lang="ko-KR" altLang="en-US" sz="1500" dirty="0">
                <a:latin typeface="+mn-ea"/>
              </a:rPr>
              <a:t>가 정해진 규칙에 따라 제어하도록 하는 코드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Decorator, Service, Task</a:t>
            </a:r>
            <a:r>
              <a:rPr lang="ko-KR" altLang="en-US" sz="1500" dirty="0">
                <a:latin typeface="+mn-ea"/>
              </a:rPr>
              <a:t>를 정의하는 것으로 다양한 행동 패턴을 실행하도록 제어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Selector, Sequencer</a:t>
            </a:r>
            <a:r>
              <a:rPr lang="ko-KR" altLang="en-US" sz="1500" dirty="0">
                <a:latin typeface="+mn-ea"/>
              </a:rPr>
              <a:t>를 통해 행동의 흐름을 제어한다</a:t>
            </a:r>
            <a:r>
              <a:rPr lang="en-US" altLang="ko-KR" sz="1500" dirty="0"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D0688-24F2-0C6E-DE75-7C38E272E93E}"/>
              </a:ext>
            </a:extLst>
          </p:cNvPr>
          <p:cNvSpPr txBox="1"/>
          <p:nvPr/>
        </p:nvSpPr>
        <p:spPr>
          <a:xfrm>
            <a:off x="1926216" y="5954016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j-ea"/>
                <a:ea typeface="+mj-ea"/>
              </a:rPr>
              <a:t>블루프린트를</a:t>
            </a:r>
            <a:r>
              <a:rPr lang="ko-KR" altLang="en-US" sz="1000" b="1" dirty="0">
                <a:latin typeface="+mj-ea"/>
                <a:ea typeface="+mj-ea"/>
              </a:rPr>
              <a:t> 이용한 </a:t>
            </a:r>
            <a:r>
              <a:rPr lang="en-US" altLang="ko-KR" sz="1000" b="1" dirty="0">
                <a:latin typeface="+mj-ea"/>
                <a:ea typeface="+mj-ea"/>
              </a:rPr>
              <a:t>BT </a:t>
            </a:r>
            <a:r>
              <a:rPr lang="ko-KR" altLang="en-US" sz="1000" b="1" dirty="0">
                <a:latin typeface="+mj-ea"/>
                <a:ea typeface="+mj-ea"/>
              </a:rPr>
              <a:t>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76065-03AE-7198-08EC-C7589925BF93}"/>
              </a:ext>
            </a:extLst>
          </p:cNvPr>
          <p:cNvSpPr txBox="1"/>
          <p:nvPr/>
        </p:nvSpPr>
        <p:spPr>
          <a:xfrm>
            <a:off x="6733540" y="5951601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코드를 이용한 </a:t>
            </a:r>
            <a:r>
              <a:rPr lang="en-US" altLang="ko-KR" sz="1000" b="1" dirty="0">
                <a:latin typeface="+mj-ea"/>
                <a:ea typeface="+mj-ea"/>
              </a:rPr>
              <a:t>Decorator, Service, Task </a:t>
            </a:r>
            <a:r>
              <a:rPr lang="ko-KR" altLang="en-US" sz="1000" b="1" dirty="0">
                <a:latin typeface="+mj-ea"/>
                <a:ea typeface="+mj-ea"/>
              </a:rPr>
              <a:t>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A22F3B-A74B-B400-7113-5A464B42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83" y="3098121"/>
            <a:ext cx="4048950" cy="27700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91DDA0-8EDD-362C-0C43-DC967CF05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7" y="3122880"/>
            <a:ext cx="2377646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CD7657-1BA4-4F6F-A7F9-5CB96ADFBAD8}"/>
              </a:ext>
            </a:extLst>
          </p:cNvPr>
          <p:cNvSpPr txBox="1"/>
          <p:nvPr/>
        </p:nvSpPr>
        <p:spPr>
          <a:xfrm>
            <a:off x="5454638" y="3075057"/>
            <a:ext cx="1282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/>
              <a:t>Q&amp;A</a:t>
            </a:r>
            <a:endParaRPr lang="ko-KR" altLang="en-US" sz="4000" spc="-15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07353-C037-3A4B-A2AB-5EA0ED86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CD7657-1BA4-4F6F-A7F9-5CB96ADFBAD8}"/>
              </a:ext>
            </a:extLst>
          </p:cNvPr>
          <p:cNvSpPr txBox="1"/>
          <p:nvPr/>
        </p:nvSpPr>
        <p:spPr>
          <a:xfrm>
            <a:off x="4769355" y="3075057"/>
            <a:ext cx="2653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/>
              <a:t>감사합니다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07353-C037-3A4B-A2AB-5EA0ED86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6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75F592-CB6F-AC05-973C-C81F1BC6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219F7E-866A-FBAA-38FA-8E4F996F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19994"/>
              </p:ext>
            </p:extLst>
          </p:nvPr>
        </p:nvGraphicFramePr>
        <p:xfrm>
          <a:off x="2892238" y="1827675"/>
          <a:ext cx="6407524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01881">
                  <a:extLst>
                    <a:ext uri="{9D8B030D-6E8A-4147-A177-3AD203B41FA5}">
                      <a16:colId xmlns:a16="http://schemas.microsoft.com/office/drawing/2014/main" val="3333030468"/>
                    </a:ext>
                  </a:extLst>
                </a:gridCol>
                <a:gridCol w="4805643">
                  <a:extLst>
                    <a:ext uri="{9D8B030D-6E8A-4147-A177-3AD203B41FA5}">
                      <a16:colId xmlns:a16="http://schemas.microsoft.com/office/drawing/2014/main" val="1347348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28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PC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80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3D, </a:t>
                      </a:r>
                      <a:r>
                        <a:rPr lang="ko-KR" altLang="en-US" sz="1400" dirty="0"/>
                        <a:t>액션</a:t>
                      </a:r>
                      <a:r>
                        <a:rPr lang="en-US" altLang="ko-KR" sz="1400" dirty="0"/>
                        <a:t>, RPG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8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 툴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Unreal Engine 5.2, Visual Studio 2022, GitHub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356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BEC6B5-70EB-EF65-C6A1-44D333F43754}"/>
              </a:ext>
            </a:extLst>
          </p:cNvPr>
          <p:cNvSpPr txBox="1"/>
          <p:nvPr/>
        </p:nvSpPr>
        <p:spPr>
          <a:xfrm>
            <a:off x="777937" y="1319963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게임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6EF7A-9E85-256B-BEF4-5CD844B6319D}"/>
              </a:ext>
            </a:extLst>
          </p:cNvPr>
          <p:cNvSpPr txBox="1"/>
          <p:nvPr/>
        </p:nvSpPr>
        <p:spPr>
          <a:xfrm>
            <a:off x="777937" y="3939082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게임 컨셉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57BE0-4624-012D-17B2-1089B77FFE2B}"/>
              </a:ext>
            </a:extLst>
          </p:cNvPr>
          <p:cNvSpPr txBox="1"/>
          <p:nvPr/>
        </p:nvSpPr>
        <p:spPr>
          <a:xfrm>
            <a:off x="2094503" y="4365278"/>
            <a:ext cx="800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 번의 플레이에서 다양한 테마를 경험할 수 있는 액션 </a:t>
            </a:r>
            <a:r>
              <a:rPr lang="en-US" altLang="ko-KR" dirty="0"/>
              <a:t>RPG.</a:t>
            </a:r>
          </a:p>
        </p:txBody>
      </p:sp>
    </p:spTree>
    <p:extLst>
      <p:ext uri="{BB962C8B-B14F-4D97-AF65-F5344CB8AC3E}">
        <p14:creationId xmlns:p14="http://schemas.microsoft.com/office/powerpoint/2010/main" val="18845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52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/>
              <a:t>형상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788D7-E7BB-241E-81B1-9056941C839E}"/>
              </a:ext>
            </a:extLst>
          </p:cNvPr>
          <p:cNvSpPr txBox="1"/>
          <p:nvPr/>
        </p:nvSpPr>
        <p:spPr>
          <a:xfrm>
            <a:off x="720000" y="1066844"/>
            <a:ext cx="36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Github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1567D-313D-FA7E-5E2B-ED2E17A41B96}"/>
              </a:ext>
            </a:extLst>
          </p:cNvPr>
          <p:cNvSpPr txBox="1"/>
          <p:nvPr/>
        </p:nvSpPr>
        <p:spPr>
          <a:xfrm>
            <a:off x="720000" y="1825767"/>
            <a:ext cx="531875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를 이용하여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B0EC26-D65E-EC8F-7318-45E632A39D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87" y="2724310"/>
            <a:ext cx="4985479" cy="3390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32FBB5-AF87-8334-A9ED-F9B11267BC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800" y="2724310"/>
            <a:ext cx="4986000" cy="33912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3E1EC-5B1E-298E-0F43-9494BEF9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43542E-0ABB-42C2-092E-8FAF9C395864}"/>
              </a:ext>
            </a:extLst>
          </p:cNvPr>
          <p:cNvSpPr/>
          <p:nvPr/>
        </p:nvSpPr>
        <p:spPr>
          <a:xfrm>
            <a:off x="286438" y="442762"/>
            <a:ext cx="1253604" cy="50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5B0A-B515-2BF8-1F9F-DD8494873A06}"/>
              </a:ext>
            </a:extLst>
          </p:cNvPr>
          <p:cNvSpPr txBox="1"/>
          <p:nvPr/>
        </p:nvSpPr>
        <p:spPr>
          <a:xfrm>
            <a:off x="487679" y="812286"/>
            <a:ext cx="2674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Grass Land</a:t>
            </a:r>
            <a:endParaRPr lang="ko-KR" altLang="en-US" sz="4000" b="1" spc="-15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F76237D-107D-4669-8242-5040A343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81D37-548A-390A-6694-B1C71F216C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127" y="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82F2B-4F8B-1384-8125-227C59E1A270}"/>
              </a:ext>
            </a:extLst>
          </p:cNvPr>
          <p:cNvSpPr txBox="1"/>
          <p:nvPr/>
        </p:nvSpPr>
        <p:spPr>
          <a:xfrm>
            <a:off x="753035" y="2675965"/>
            <a:ext cx="2985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맵 컨셉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플레이어</a:t>
            </a:r>
            <a:endParaRPr lang="en-US" altLang="ko-KR" b="1" dirty="0"/>
          </a:p>
          <a:p>
            <a:pPr lvl="1"/>
            <a:r>
              <a:rPr lang="en-US" altLang="ko-KR" b="1" dirty="0"/>
              <a:t>- Lt. </a:t>
            </a:r>
            <a:r>
              <a:rPr lang="en-US" altLang="ko-KR" b="1" dirty="0" err="1"/>
              <a:t>Belica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pPr lvl="1"/>
            <a:r>
              <a:rPr lang="en-US" altLang="ko-KR" b="1" dirty="0"/>
              <a:t>- </a:t>
            </a:r>
            <a:r>
              <a:rPr lang="en-US" altLang="ko-KR" b="1" dirty="0" err="1"/>
              <a:t>Grux</a:t>
            </a:r>
            <a:endParaRPr lang="en-US" altLang="ko-KR" b="1" dirty="0"/>
          </a:p>
          <a:p>
            <a:pPr lvl="1"/>
            <a:r>
              <a:rPr lang="en-US" altLang="ko-KR" b="1" dirty="0"/>
              <a:t>- Iggy &amp; Scorch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C1E19-710F-0EE1-E5A6-85755D867F6C}"/>
              </a:ext>
            </a:extLst>
          </p:cNvPr>
          <p:cNvSpPr txBox="1"/>
          <p:nvPr/>
        </p:nvSpPr>
        <p:spPr>
          <a:xfrm>
            <a:off x="1768288" y="1547066"/>
            <a:ext cx="25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j-lt"/>
              </a:rPr>
              <a:t>Develop. </a:t>
            </a:r>
            <a:r>
              <a:rPr lang="ko-KR" altLang="en-US" b="1" dirty="0">
                <a:latin typeface="+mj-lt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724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74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– Grass Land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89529-1F95-C514-5D79-7ED7CD7DDE5D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맵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CDDA-8AFE-2F25-8E73-A13B1D0DC30C}"/>
              </a:ext>
            </a:extLst>
          </p:cNvPr>
          <p:cNvSpPr txBox="1"/>
          <p:nvPr/>
        </p:nvSpPr>
        <p:spPr>
          <a:xfrm>
            <a:off x="1392891" y="1600563"/>
            <a:ext cx="9406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사방에서 수많은 괴물들이 플레이어를 위협하고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플레이어는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탐사하거나 괴물을 처치하여 다양한 총기를 습득할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배치된 폭발물을 터트려 괴물을 효과적으로 처치할 수도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23C5D-A460-62AF-0F17-494E8E378790}"/>
              </a:ext>
            </a:extLst>
          </p:cNvPr>
          <p:cNvSpPr txBox="1"/>
          <p:nvPr/>
        </p:nvSpPr>
        <p:spPr>
          <a:xfrm>
            <a:off x="777937" y="2905619"/>
            <a:ext cx="199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맵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0286A-817A-0A56-EF37-36F2C73EF236}"/>
              </a:ext>
            </a:extLst>
          </p:cNvPr>
          <p:cNvSpPr txBox="1"/>
          <p:nvPr/>
        </p:nvSpPr>
        <p:spPr>
          <a:xfrm>
            <a:off x="1392891" y="3371968"/>
            <a:ext cx="940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괴물을 죽이면 나오는 영혼을 </a:t>
            </a:r>
            <a:r>
              <a:rPr lang="en-US" altLang="ko-KR" sz="1400" dirty="0"/>
              <a:t>100</a:t>
            </a:r>
            <a:r>
              <a:rPr lang="ko-KR" altLang="en-US" sz="1400" dirty="0"/>
              <a:t>개 모아 포탈로 탈출하는 것이 목표입니다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683127-9D0C-6E70-3191-344B93DB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74" y="3971790"/>
            <a:ext cx="4422782" cy="22982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8F79A9-D1B3-0180-32DA-F611F33E7764}"/>
              </a:ext>
            </a:extLst>
          </p:cNvPr>
          <p:cNvSpPr/>
          <p:nvPr/>
        </p:nvSpPr>
        <p:spPr>
          <a:xfrm>
            <a:off x="3086102" y="4760259"/>
            <a:ext cx="1129553" cy="82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D5401-2FE3-12F5-9C4F-8CD1918C8199}"/>
              </a:ext>
            </a:extLst>
          </p:cNvPr>
          <p:cNvSpPr txBox="1"/>
          <p:nvPr/>
        </p:nvSpPr>
        <p:spPr>
          <a:xfrm>
            <a:off x="5907741" y="3920105"/>
            <a:ext cx="482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몬스터를 처치하면 임의의 개수만큼 영혼이 등장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CA0DA43-ED61-D02A-CDF9-636C054D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61" y="4390145"/>
            <a:ext cx="4096322" cy="1600423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E655B58-66EA-6D84-C154-F6EE0DB8EE1B}"/>
              </a:ext>
            </a:extLst>
          </p:cNvPr>
          <p:cNvCxnSpPr>
            <a:stCxn id="21" idx="1"/>
            <a:endCxn id="16" idx="0"/>
          </p:cNvCxnSpPr>
          <p:nvPr/>
        </p:nvCxnSpPr>
        <p:spPr>
          <a:xfrm rot="10800000" flipV="1">
            <a:off x="3650879" y="4073993"/>
            <a:ext cx="2256862" cy="68626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73ED27-7A0E-2FAB-3B9B-C6D7E921237F}"/>
              </a:ext>
            </a:extLst>
          </p:cNvPr>
          <p:cNvSpPr txBox="1"/>
          <p:nvPr/>
        </p:nvSpPr>
        <p:spPr>
          <a:xfrm>
            <a:off x="8045450" y="5990568"/>
            <a:ext cx="781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목표 </a:t>
            </a:r>
            <a:r>
              <a:rPr lang="en-US" altLang="ko-KR" sz="1000" b="1" dirty="0">
                <a:latin typeface="+mj-ea"/>
                <a:ea typeface="+mj-ea"/>
              </a:rPr>
              <a:t>UI</a:t>
            </a:r>
            <a:endParaRPr lang="ko-KR" altLang="en-US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7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74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– Grass Land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89529-1F95-C514-5D79-7ED7CD7DDE5D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맵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CDDA-8AFE-2F25-8E73-A13B1D0DC30C}"/>
              </a:ext>
            </a:extLst>
          </p:cNvPr>
          <p:cNvSpPr txBox="1"/>
          <p:nvPr/>
        </p:nvSpPr>
        <p:spPr>
          <a:xfrm>
            <a:off x="1292039" y="1600563"/>
            <a:ext cx="374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맵 곳곳에 유용한 총기가 숨겨져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AAE31-C51F-74C0-7FCD-2C72B34E522A}"/>
              </a:ext>
            </a:extLst>
          </p:cNvPr>
          <p:cNvSpPr txBox="1"/>
          <p:nvPr/>
        </p:nvSpPr>
        <p:spPr>
          <a:xfrm>
            <a:off x="6873128" y="1600563"/>
            <a:ext cx="347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폭발물은 주변에 큰 피해를 입힙니다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2E5929-A0B9-5B88-9DC2-30C5A345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37" y="2143993"/>
            <a:ext cx="3434805" cy="19903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118653-B3A2-AFBA-F94C-AC9A4FBD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689" y="4076723"/>
            <a:ext cx="3300591" cy="205867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5FBADB-108D-89BD-F582-23239035E0A4}"/>
              </a:ext>
            </a:extLst>
          </p:cNvPr>
          <p:cNvSpPr/>
          <p:nvPr/>
        </p:nvSpPr>
        <p:spPr>
          <a:xfrm>
            <a:off x="1966470" y="2691510"/>
            <a:ext cx="1129553" cy="82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409308-B2A3-4877-4676-DD4F60030B0A}"/>
              </a:ext>
            </a:extLst>
          </p:cNvPr>
          <p:cNvSpPr/>
          <p:nvPr/>
        </p:nvSpPr>
        <p:spPr>
          <a:xfrm>
            <a:off x="3335828" y="4672305"/>
            <a:ext cx="1129553" cy="82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B7EA18B-E3F4-73A3-09B5-415692080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29"/>
          <a:stretch/>
        </p:blipFill>
        <p:spPr>
          <a:xfrm>
            <a:off x="6548722" y="2143993"/>
            <a:ext cx="2576003" cy="17299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34C7A0-DEA2-B9C2-7EEF-0951A086DA3D}"/>
              </a:ext>
            </a:extLst>
          </p:cNvPr>
          <p:cNvSpPr/>
          <p:nvPr/>
        </p:nvSpPr>
        <p:spPr>
          <a:xfrm>
            <a:off x="7208032" y="2629943"/>
            <a:ext cx="1129553" cy="942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851814-F635-38F8-7B44-0C12669AA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432" y="3763925"/>
            <a:ext cx="2890709" cy="23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263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플레이어 </a:t>
            </a:r>
            <a:r>
              <a:rPr lang="en-US" altLang="ko-KR" sz="2800" b="1" spc="-150" dirty="0"/>
              <a:t>– Lt. </a:t>
            </a:r>
            <a:r>
              <a:rPr lang="en-US" altLang="ko-KR" sz="2800" b="1" spc="-150" dirty="0" err="1"/>
              <a:t>Belica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FA66FE-E875-2274-BBCB-8AF1AC0D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709" y="1143000"/>
            <a:ext cx="3094326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24667-C4D9-3007-92E4-01BFD7270E2B}"/>
              </a:ext>
            </a:extLst>
          </p:cNvPr>
          <p:cNvSpPr txBox="1"/>
          <p:nvPr/>
        </p:nvSpPr>
        <p:spPr>
          <a:xfrm>
            <a:off x="4294244" y="1143000"/>
            <a:ext cx="34163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기타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캐릭터 </a:t>
            </a:r>
            <a:r>
              <a:rPr lang="ko-KR" altLang="en-US" sz="1200" dirty="0" err="1">
                <a:latin typeface="+mj-lt"/>
              </a:rPr>
              <a:t>로코모션</a:t>
            </a:r>
            <a:r>
              <a:rPr lang="ko-KR" altLang="en-US" sz="1200" dirty="0">
                <a:latin typeface="+mj-lt"/>
              </a:rPr>
              <a:t> 구현 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총기 </a:t>
            </a:r>
            <a:r>
              <a:rPr lang="en-US" altLang="ko-KR" sz="1200" dirty="0">
                <a:latin typeface="+mj-lt"/>
              </a:rPr>
              <a:t>4</a:t>
            </a:r>
            <a:r>
              <a:rPr lang="ko-KR" altLang="en-US" sz="1200" dirty="0">
                <a:latin typeface="+mj-lt"/>
              </a:rPr>
              <a:t>종 구현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AR / </a:t>
            </a:r>
            <a:r>
              <a:rPr lang="en-US" altLang="ko-KR" sz="1200" dirty="0" err="1">
                <a:latin typeface="+mj-lt"/>
              </a:rPr>
              <a:t>Smg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Shotgun</a:t>
            </a:r>
          </a:p>
          <a:p>
            <a:r>
              <a:rPr lang="en-US" altLang="ko-KR" sz="1200" dirty="0">
                <a:latin typeface="+mj-lt"/>
              </a:rPr>
              <a:t>- Launcher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인벤토리 컴포넌트 시스템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총기 및 인벤토리 </a:t>
            </a:r>
            <a:r>
              <a:rPr lang="en-US" altLang="ko-KR" sz="1200" dirty="0">
                <a:latin typeface="+mj-lt"/>
              </a:rPr>
              <a:t>UI </a:t>
            </a:r>
            <a:r>
              <a:rPr lang="ko-KR" altLang="en-US" sz="1200" dirty="0">
                <a:latin typeface="+mj-lt"/>
              </a:rPr>
              <a:t>구현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 err="1">
                <a:latin typeface="+mj-lt"/>
              </a:rPr>
              <a:t>조준점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총기 인벤토리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잔여 총알 개수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 err="1">
                <a:latin typeface="+mj-lt"/>
              </a:rPr>
              <a:t>조준점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>
                <a:latin typeface="+mj-lt"/>
              </a:rPr>
              <a:t> 인벤토리</a:t>
            </a:r>
            <a:r>
              <a:rPr lang="en-US" altLang="ko-KR" sz="1200" dirty="0">
                <a:latin typeface="+mj-lt"/>
              </a:rPr>
              <a:t>)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총기 컨트롤 애니메이션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총기 별 재장전 애니메이션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사격 시스템 구현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 err="1">
                <a:latin typeface="+mj-lt"/>
              </a:rPr>
              <a:t>레이캐스트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 err="1">
                <a:latin typeface="+mj-lt"/>
              </a:rPr>
              <a:t>프로젝타일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아이템 구현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폭발물 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회복 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총알 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스코어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플레이어 타겟팅 시스템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아이템 드랍 컴포넌트</a:t>
            </a:r>
            <a:endParaRPr lang="en-US" altLang="ko-KR" sz="12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84D36-333B-C835-B505-87328C203332}"/>
              </a:ext>
            </a:extLst>
          </p:cNvPr>
          <p:cNvSpPr txBox="1"/>
          <p:nvPr/>
        </p:nvSpPr>
        <p:spPr>
          <a:xfrm>
            <a:off x="1011209" y="1143000"/>
            <a:ext cx="2971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액션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이동 </a:t>
            </a:r>
            <a:r>
              <a:rPr lang="en-US" altLang="ko-KR" sz="1200" dirty="0">
                <a:latin typeface="+mj-lt"/>
              </a:rPr>
              <a:t>– W / A / S / D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시점 조작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마우스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사격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좌클릭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조준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우클릭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앉기 </a:t>
            </a:r>
            <a:r>
              <a:rPr lang="en-US" altLang="ko-KR" sz="1200" dirty="0">
                <a:latin typeface="+mj-lt"/>
              </a:rPr>
              <a:t>– CTRL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대시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쉬프트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점프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스페이스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현재 무기 버리기 </a:t>
            </a:r>
            <a:r>
              <a:rPr lang="en-US" altLang="ko-KR" sz="1200" dirty="0">
                <a:latin typeface="+mj-lt"/>
              </a:rPr>
              <a:t>– E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무기 변경 </a:t>
            </a:r>
            <a:r>
              <a:rPr lang="en-US" altLang="ko-KR" sz="1200" dirty="0">
                <a:latin typeface="+mj-lt"/>
              </a:rPr>
              <a:t>– 1 / 2 / 3 / 4</a:t>
            </a:r>
          </a:p>
          <a:p>
            <a:endParaRPr lang="ko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94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7873</TotalTime>
  <Words>1605</Words>
  <Application>Microsoft Office PowerPoint</Application>
  <PresentationFormat>와이드스크린</PresentationFormat>
  <Paragraphs>519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기백 김</cp:lastModifiedBy>
  <cp:revision>185</cp:revision>
  <dcterms:created xsi:type="dcterms:W3CDTF">2020-12-05T00:38:41Z</dcterms:created>
  <dcterms:modified xsi:type="dcterms:W3CDTF">2023-10-26T12:30:13Z</dcterms:modified>
</cp:coreProperties>
</file>